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36" r:id="rId3"/>
    <p:sldId id="574" r:id="rId4"/>
    <p:sldId id="638" r:id="rId5"/>
    <p:sldId id="637" r:id="rId6"/>
    <p:sldId id="576" r:id="rId7"/>
    <p:sldId id="608" r:id="rId8"/>
    <p:sldId id="609" r:id="rId9"/>
    <p:sldId id="692" r:id="rId10"/>
    <p:sldId id="670" r:id="rId11"/>
    <p:sldId id="673" r:id="rId12"/>
    <p:sldId id="674" r:id="rId13"/>
    <p:sldId id="675" r:id="rId14"/>
    <p:sldId id="693" r:id="rId15"/>
    <p:sldId id="663" r:id="rId16"/>
    <p:sldId id="686" r:id="rId17"/>
    <p:sldId id="611" r:id="rId18"/>
    <p:sldId id="664" r:id="rId19"/>
    <p:sldId id="665" r:id="rId20"/>
    <p:sldId id="694" r:id="rId21"/>
    <p:sldId id="612" r:id="rId22"/>
    <p:sldId id="613" r:id="rId23"/>
    <p:sldId id="615" r:id="rId24"/>
    <p:sldId id="695" r:id="rId25"/>
    <p:sldId id="696" r:id="rId26"/>
    <p:sldId id="697" r:id="rId27"/>
    <p:sldId id="659" r:id="rId28"/>
    <p:sldId id="619" r:id="rId29"/>
    <p:sldId id="620" r:id="rId30"/>
    <p:sldId id="667" r:id="rId31"/>
    <p:sldId id="668" r:id="rId32"/>
    <p:sldId id="624" r:id="rId33"/>
    <p:sldId id="657" r:id="rId34"/>
    <p:sldId id="625" r:id="rId35"/>
    <p:sldId id="626" r:id="rId36"/>
    <p:sldId id="627" r:id="rId37"/>
    <p:sldId id="641" r:id="rId38"/>
    <p:sldId id="680" r:id="rId39"/>
    <p:sldId id="676" r:id="rId40"/>
    <p:sldId id="642" r:id="rId41"/>
    <p:sldId id="643" r:id="rId42"/>
    <p:sldId id="644" r:id="rId43"/>
    <p:sldId id="645" r:id="rId44"/>
    <p:sldId id="646" r:id="rId45"/>
    <p:sldId id="647" r:id="rId46"/>
    <p:sldId id="666" r:id="rId47"/>
    <p:sldId id="684" r:id="rId48"/>
    <p:sldId id="698" r:id="rId49"/>
    <p:sldId id="662" r:id="rId50"/>
    <p:sldId id="688" r:id="rId51"/>
    <p:sldId id="649" r:id="rId52"/>
    <p:sldId id="650" r:id="rId53"/>
    <p:sldId id="633" r:id="rId54"/>
    <p:sldId id="682" r:id="rId55"/>
    <p:sldId id="689" r:id="rId56"/>
    <p:sldId id="691" r:id="rId57"/>
    <p:sldId id="690" r:id="rId58"/>
    <p:sldId id="669" r:id="rId59"/>
    <p:sldId id="679" r:id="rId60"/>
    <p:sldId id="632" r:id="rId61"/>
    <p:sldId id="634" r:id="rId62"/>
    <p:sldId id="677" r:id="rId63"/>
    <p:sldId id="635" r:id="rId64"/>
    <p:sldId id="636" r:id="rId65"/>
    <p:sldId id="478" r:id="rId66"/>
  </p:sldIdLst>
  <p:sldSz cx="10693400" cy="7561263"/>
  <p:notesSz cx="7104063" cy="10234613"/>
  <p:embeddedFontLst>
    <p:embeddedFont>
      <p:font typeface="Tmon몬소리OTF Black" panose="020B0600000101010101" charset="-127"/>
      <p:bold r:id="rId69"/>
    </p:embeddedFont>
    <p:embeddedFont>
      <p:font typeface="HY견고딕" panose="02030600000101010101" pitchFamily="18" charset="-127"/>
      <p:regular r:id="rId70"/>
    </p:embeddedFont>
    <p:embeddedFont>
      <p:font typeface="휴먼둥근헤드라인" panose="02030504000101010101" pitchFamily="18" charset="-127"/>
      <p:regular r:id="rId71"/>
    </p:embeddedFont>
    <p:embeddedFont>
      <p:font typeface="HY헤드라인M" panose="02030600000101010101" pitchFamily="18" charset="-127"/>
      <p:regular r:id="rId72"/>
    </p:embeddedFont>
    <p:embeddedFont>
      <p:font typeface="맑은 고딕 Semilight" panose="020B0502040204020203" pitchFamily="50" charset="-127"/>
      <p:regular r:id="rId73"/>
    </p:embeddedFont>
    <p:embeddedFont>
      <p:font typeface="휴먼모음T" panose="02030504000101010101" pitchFamily="18" charset="-127"/>
      <p:regular r:id="rId74"/>
    </p:embeddedFont>
    <p:embeddedFont>
      <p:font typeface="함초롬바탕" panose="02030604000101010101" pitchFamily="18" charset="-127"/>
      <p:regular r:id="rId75"/>
      <p:bold r:id="rId76"/>
    </p:embeddedFont>
    <p:embeddedFont>
      <p:font typeface="맑은 고딕" panose="020B0503020000020004" pitchFamily="50" charset="-127"/>
      <p:regular r:id="rId77"/>
      <p:bold r:id="rId78"/>
    </p:embeddedFont>
    <p:embeddedFont>
      <p:font typeface="HY중고딕" panose="02030600000101010101" pitchFamily="18" charset="-127"/>
      <p:regular r:id="rId79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3560298B-946F-439B-BAB3-117689AE3236}">
          <p14:sldIdLst>
            <p14:sldId id="256"/>
            <p14:sldId id="336"/>
            <p14:sldId id="574"/>
            <p14:sldId id="638"/>
            <p14:sldId id="637"/>
            <p14:sldId id="576"/>
            <p14:sldId id="608"/>
            <p14:sldId id="609"/>
            <p14:sldId id="692"/>
            <p14:sldId id="670"/>
            <p14:sldId id="673"/>
            <p14:sldId id="674"/>
            <p14:sldId id="675"/>
            <p14:sldId id="693"/>
            <p14:sldId id="663"/>
            <p14:sldId id="686"/>
            <p14:sldId id="611"/>
            <p14:sldId id="664"/>
            <p14:sldId id="665"/>
            <p14:sldId id="694"/>
            <p14:sldId id="612"/>
            <p14:sldId id="613"/>
            <p14:sldId id="615"/>
            <p14:sldId id="695"/>
            <p14:sldId id="696"/>
            <p14:sldId id="697"/>
            <p14:sldId id="659"/>
            <p14:sldId id="619"/>
            <p14:sldId id="620"/>
            <p14:sldId id="667"/>
            <p14:sldId id="668"/>
            <p14:sldId id="624"/>
            <p14:sldId id="657"/>
            <p14:sldId id="625"/>
            <p14:sldId id="626"/>
            <p14:sldId id="627"/>
            <p14:sldId id="641"/>
            <p14:sldId id="680"/>
            <p14:sldId id="676"/>
            <p14:sldId id="642"/>
          </p14:sldIdLst>
        </p14:section>
        <p14:section name="제목 없는 구역" id="{F5DBE51E-78F5-4D97-B036-6BFC634B8ECD}">
          <p14:sldIdLst>
            <p14:sldId id="643"/>
            <p14:sldId id="644"/>
            <p14:sldId id="645"/>
            <p14:sldId id="646"/>
            <p14:sldId id="647"/>
            <p14:sldId id="666"/>
            <p14:sldId id="684"/>
            <p14:sldId id="698"/>
            <p14:sldId id="662"/>
            <p14:sldId id="688"/>
            <p14:sldId id="649"/>
            <p14:sldId id="650"/>
            <p14:sldId id="633"/>
            <p14:sldId id="682"/>
            <p14:sldId id="689"/>
            <p14:sldId id="691"/>
            <p14:sldId id="690"/>
            <p14:sldId id="669"/>
            <p14:sldId id="679"/>
            <p14:sldId id="632"/>
            <p14:sldId id="634"/>
            <p14:sldId id="677"/>
            <p14:sldId id="635"/>
            <p14:sldId id="636"/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C8"/>
    <a:srgbClr val="FFFFFF"/>
    <a:srgbClr val="FFCF15"/>
    <a:srgbClr val="FF0066"/>
    <a:srgbClr val="9E0F0C"/>
    <a:srgbClr val="575757"/>
    <a:srgbClr val="EDEDED"/>
    <a:srgbClr val="FFCCFF"/>
    <a:srgbClr val="459DD7"/>
    <a:srgbClr val="94C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6" autoAdjust="0"/>
    <p:restoredTop sz="69296" autoAdjust="0"/>
  </p:normalViewPr>
  <p:slideViewPr>
    <p:cSldViewPr>
      <p:cViewPr varScale="1">
        <p:scale>
          <a:sx n="51" d="100"/>
          <a:sy n="51" d="100"/>
        </p:scale>
        <p:origin x="96" y="366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-26178"/>
    </p:cViewPr>
  </p:sorterViewPr>
  <p:notesViewPr>
    <p:cSldViewPr>
      <p:cViewPr varScale="1">
        <p:scale>
          <a:sx n="83" d="100"/>
          <a:sy n="83" d="100"/>
        </p:scale>
        <p:origin x="-2334" y="-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71D18-D92F-46C3-A0AE-A831C82B7FE0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C665E-0762-4E13-8208-9F77E02777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4374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4216FF6-E0F3-4011-AECB-CF97C16A2246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1279525"/>
            <a:ext cx="48847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EB27ADB-F041-47AE-9869-F44F776A7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1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amu.wiki/w/%EB%B2%84%EB%9D%BD%20%EC%98%A4%EB%B0%94%EB%A7%88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u.wiki/w/%EB%85%B8%EB%8F%99%EC%A0%88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9D%8C%EC%95%85%EA%B0%80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o.wikipedia.org/wiki/%ED%9D%AC%EA%B7%B9_%EB%B0%B0%EC%9A%B0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SlM3_6se0A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ulsansafety.tistory.com/4501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강의는 노동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권에 대한 내용입니다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준비할 때 제 생각이 뭐라고 말씀드렸는지 기억나시나요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‘누구든 현장실습 나가서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일터에서 다치지 않아야 한다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.’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내용을 준비할 때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‘혼자 고민하지 말자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학생들이 알게 하는 것에 중점을 두었습니다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말씀드린 바대로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현장실습을 시행하지 않는 학교에서는 노동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권에 대해 강의하시면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214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 </a:t>
            </a:r>
            <a:r>
              <a:rPr lang="ko-KR" altLang="en-US" dirty="0" smtClean="0"/>
              <a:t>신규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965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 </a:t>
            </a:r>
            <a:r>
              <a:rPr lang="ko-KR" altLang="en-US" dirty="0" smtClean="0"/>
              <a:t>신규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652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드라마 송곳의 한 부분입니다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외국에서는 초등학교부터 </a:t>
            </a:r>
            <a:r>
              <a:rPr lang="ko-KR" altLang="en-US" dirty="0" err="1"/>
              <a:t>노동교육을</a:t>
            </a:r>
            <a:r>
              <a:rPr lang="ko-KR" altLang="en-US" dirty="0"/>
              <a:t> 필수로 받고</a:t>
            </a:r>
            <a:r>
              <a:rPr lang="en-US" altLang="ko-KR" dirty="0"/>
              <a:t>, </a:t>
            </a:r>
            <a:r>
              <a:rPr lang="ko-KR" altLang="en-US" dirty="0"/>
              <a:t>노동조합에서 하는 일을 배웁니다</a:t>
            </a:r>
            <a:r>
              <a:rPr lang="en-US" altLang="ko-KR" dirty="0"/>
              <a:t>. </a:t>
            </a:r>
            <a:r>
              <a:rPr lang="ko-KR" altLang="en-US" dirty="0"/>
              <a:t>그런 나라의 다국적 기업이 노조가 약한 나라에 진출을 하면 기업의 이익을 위해 본국에서 하지 못한 일을 하게 됩니다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4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</a:t>
            </a:r>
            <a:r>
              <a:rPr lang="ko-KR" altLang="en-US" dirty="0" smtClean="0"/>
              <a:t>수정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433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83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086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414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671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7008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 </a:t>
            </a:r>
            <a:r>
              <a:rPr lang="ko-KR" altLang="en-US" dirty="0"/>
              <a:t>수정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04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222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 </a:t>
            </a:r>
            <a:r>
              <a:rPr lang="ko-KR" altLang="en-US" dirty="0"/>
              <a:t>수정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019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4’22” </a:t>
            </a:r>
            <a:r>
              <a:rPr lang="ko-KR" altLang="en-US" dirty="0" smtClean="0"/>
              <a:t>영상</a:t>
            </a:r>
            <a:endParaRPr lang="en-US" altLang="ko-KR" dirty="0" smtClean="0"/>
          </a:p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r>
              <a:rPr lang="en-US" altLang="ko-KR" dirty="0" smtClean="0"/>
              <a:t>https://www.youtube.com/watch?v=odUBCCMxKQY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996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1’05”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영상을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추가하였습니다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선택해서 사용하시고 좋은 영상을 발견하시면 공유해주시면 감사하겠습니다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304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ko-KR" altLang="en-US" sz="1300" dirty="0"/>
              <a:t>미국 </a:t>
            </a:r>
            <a:r>
              <a:rPr lang="en-US" altLang="ko-KR" sz="1300" dirty="0"/>
              <a:t>44</a:t>
            </a:r>
            <a:r>
              <a:rPr lang="ko-KR" altLang="en-US" sz="1300" dirty="0"/>
              <a:t>대 대통령 </a:t>
            </a:r>
            <a:r>
              <a:rPr lang="ko-KR" altLang="en-US" sz="1300" dirty="0">
                <a:hlinkClick r:id="rId3" tooltip="버락 오바마"/>
              </a:rPr>
              <a:t>버락 오바마</a:t>
            </a:r>
            <a:r>
              <a:rPr lang="en-US" altLang="ko-KR" sz="1300" dirty="0"/>
              <a:t>, 2015</a:t>
            </a:r>
            <a:r>
              <a:rPr lang="ko-KR" altLang="en-US" sz="1300" dirty="0"/>
              <a:t>년 </a:t>
            </a:r>
            <a:r>
              <a:rPr lang="en-US" altLang="ko-KR" sz="1300" dirty="0"/>
              <a:t>9</a:t>
            </a:r>
            <a:r>
              <a:rPr lang="ko-KR" altLang="en-US" sz="1300" dirty="0"/>
              <a:t>월 </a:t>
            </a:r>
            <a:r>
              <a:rPr lang="en-US" altLang="ko-KR" sz="1300" dirty="0"/>
              <a:t>8</a:t>
            </a:r>
            <a:r>
              <a:rPr lang="ko-KR" altLang="en-US" sz="1300" dirty="0"/>
              <a:t>일 미국 </a:t>
            </a:r>
            <a:r>
              <a:rPr lang="ko-KR" altLang="en-US" sz="1300" dirty="0">
                <a:hlinkClick r:id="rId4" tooltip="노동절"/>
              </a:rPr>
              <a:t>노동절</a:t>
            </a:r>
            <a:r>
              <a:rPr lang="ko-KR" altLang="en-US" sz="1300" dirty="0"/>
              <a:t> 기념 연설에서</a:t>
            </a:r>
            <a:r>
              <a:rPr lang="en-US" altLang="ko-KR" sz="1300" dirty="0"/>
              <a:t> </a:t>
            </a:r>
            <a:r>
              <a:rPr lang="ko-KR" altLang="en-US" sz="1300" dirty="0"/>
              <a:t>노동조합가입을 권하고 있습니다</a:t>
            </a:r>
            <a:r>
              <a:rPr lang="en-US" altLang="ko-KR" sz="1300" dirty="0"/>
              <a:t>.</a:t>
            </a:r>
          </a:p>
          <a:p>
            <a:pPr defTabSz="990752">
              <a:defRPr/>
            </a:pPr>
            <a:r>
              <a:rPr lang="ko-KR" altLang="en-US" sz="1300" dirty="0"/>
              <a:t>기업 이익을 노동자와 더 나누어야 기업도 노동자도 서로 살 수 있는 길을 만들어 가는 것이 노동조합입니다</a:t>
            </a:r>
            <a:r>
              <a:rPr lang="en-US" altLang="ko-KR" sz="1300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59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보수교육때</a:t>
            </a:r>
            <a:r>
              <a:rPr lang="ko-KR" altLang="en-US" dirty="0"/>
              <a:t> </a:t>
            </a:r>
            <a:r>
              <a:rPr lang="ko-KR" altLang="en-US" dirty="0" err="1"/>
              <a:t>장윤호</a:t>
            </a:r>
            <a:r>
              <a:rPr lang="ko-KR" altLang="en-US" dirty="0"/>
              <a:t> 선생님이 사용하신 </a:t>
            </a:r>
            <a:r>
              <a:rPr lang="ko-KR" altLang="en-US" dirty="0" err="1"/>
              <a:t>건설노조에</a:t>
            </a:r>
            <a:r>
              <a:rPr lang="ko-KR" altLang="en-US" dirty="0"/>
              <a:t> 관한 기사도 가능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633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2024</a:t>
            </a:r>
            <a:r>
              <a:rPr lang="ko-KR" altLang="en-US" dirty="0" smtClean="0"/>
              <a:t>년 추가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강사용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165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2024</a:t>
            </a:r>
            <a:r>
              <a:rPr lang="ko-KR" altLang="en-US" dirty="0" smtClean="0"/>
              <a:t>년 추가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강사용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152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취업규칙은 사용자가 제시하고 근로자 과반수가 동의해야 효력발생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2097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r>
              <a:rPr lang="ko-KR" altLang="en-US" dirty="0" smtClean="0"/>
              <a:t>우리나라 노동조합의 역사는 노동 인권 투쟁과 식민 저항 운동을 목적으로 </a:t>
            </a:r>
            <a:r>
              <a:rPr lang="en-US" altLang="ko-KR" dirty="0" smtClean="0"/>
              <a:t>1924</a:t>
            </a:r>
            <a:r>
              <a:rPr lang="ko-KR" altLang="en-US" dirty="0" smtClean="0"/>
              <a:t>년 조선 노동 </a:t>
            </a:r>
            <a:r>
              <a:rPr lang="ko-KR" altLang="en-US" dirty="0" err="1" smtClean="0"/>
              <a:t>총동맹이</a:t>
            </a:r>
            <a:r>
              <a:rPr lang="ko-KR" altLang="en-US" dirty="0" smtClean="0"/>
              <a:t> 출범하면서 시작하였고</a:t>
            </a:r>
            <a:r>
              <a:rPr lang="en-US" altLang="ko-KR" dirty="0" smtClean="0"/>
              <a:t>, 100</a:t>
            </a:r>
            <a:r>
              <a:rPr lang="ko-KR" altLang="en-US" dirty="0" smtClean="0"/>
              <a:t>여 년이 지난 현재에 이르러서는 노동조합의 </a:t>
            </a:r>
            <a:r>
              <a:rPr lang="ko-KR" altLang="en-US" dirty="0" err="1" smtClean="0"/>
              <a:t>조합원뿐만</a:t>
            </a:r>
            <a:r>
              <a:rPr lang="ko-KR" altLang="en-US" dirty="0" smtClean="0"/>
              <a:t> 아니라 비정규직 노동자와 사회에서 제대로 보호받지 못하는 노동자들의 권익을 위해서도 노력해 오고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노동조합은 때로는 불법으로 여겨져 탄압의 대상이 되거나 존재 자체를 부정당하기도 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우리 사회의 모순을 끊임없이 지적하고 대안을 제시하며 더 나은 사회로 나아가는 길을 열어왔다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783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추가</a:t>
            </a:r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긱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이코노미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(Gig Economy)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 기업이 업무 수요에 따라 계약직이나 프리랜서 형태로 사람을 고용하는 경제 현상을 말합니다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임시로 하는 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뜻하는 영어 단어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(Gig)'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뜻하는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이코노미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(Economy)'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합성어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이 용어에 대해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영구직이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아닌 단기 계약이나 프리랜서 작업이 널리 퍼져 있는 노동 시장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정의를 제시했다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(gig)"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용어는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음악가"/>
              </a:rPr>
              <a:t>음악가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희극 배우"/>
              </a:rPr>
              <a:t>희극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희극 배우"/>
              </a:rPr>
              <a:t>배우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아티스트의 공연을 개인이 출연한다는 속어에서 유래되었다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정규 급여를 받는 대신 공연 작업자는 수행된 개별 공연에 대해 급여를 받는다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1157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423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https://www.yna.co.kr/view/AKR20240428034400004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726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0757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4866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동영상</a:t>
            </a:r>
            <a:r>
              <a:rPr lang="en-US" altLang="ko-KR" dirty="0" smtClean="0"/>
              <a:t>: </a:t>
            </a:r>
            <a:r>
              <a:rPr lang="en-US" altLang="ko-KR" dirty="0" smtClean="0">
                <a:hlinkClick r:id="rId3"/>
              </a:rPr>
              <a:t>https://www.youtube.com/watch?v=5SlM3_6se0A</a:t>
            </a:r>
            <a:r>
              <a:rPr lang="en-US" altLang="ko-KR" dirty="0" smtClean="0"/>
              <a:t> 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7949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리유저블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컵 이벤트 이후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과도한 업무와 인력 부족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휴게 공간 부재 등으로 한국 스타벅스 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파트너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들의 불만이 폭발했습니다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직원들은 “노동청에 신고하고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싶다”는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호소까지 하며 임금 인상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인력 충원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복지 개선을 요구하는 집단 행동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체험식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서명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내부 게시판 문제 제기 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나서기 시작했습니다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움직임은 국내에서도 스타벅스 노동조합 설립 및 조직화 논의를 촉발했고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글로벌 차원에서 진행 중인 스타벅스 노조 운동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파업 흐름과 맞물려 노동권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노동강도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감정노동 문제를 사회적 의제로 부각시키는 계기가 되었습니다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460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2024</a:t>
            </a:r>
            <a:r>
              <a:rPr lang="ko-KR" altLang="en-US" dirty="0"/>
              <a:t>년 신규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82254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신규</a:t>
            </a:r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학교급식법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개정안 국회 본회의 통과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ko-KR" alt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급식노동자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보호 첫 명문화</a:t>
            </a:r>
            <a:r>
              <a:rPr lang="ko-KR" alt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ko-KR" dirty="0" smtClean="0"/>
              <a:t>https://cooknchefnews.com/news/view/1065599567828261</a:t>
            </a:r>
          </a:p>
          <a:p>
            <a:r>
              <a:rPr lang="en-US" altLang="ko-KR" dirty="0" smtClean="0"/>
              <a:t>EBS</a:t>
            </a:r>
            <a:r>
              <a:rPr lang="ko-KR" altLang="en-US" dirty="0" smtClean="0"/>
              <a:t>뉴스 학교 급식 종사자 폐암 산재 </a:t>
            </a:r>
            <a:r>
              <a:rPr lang="en-US" altLang="ko-KR" dirty="0" smtClean="0"/>
              <a:t>175</a:t>
            </a:r>
            <a:r>
              <a:rPr lang="ko-KR" altLang="en-US" dirty="0" smtClean="0"/>
              <a:t>명 </a:t>
            </a:r>
            <a:r>
              <a:rPr lang="en-US" altLang="ko-KR" dirty="0" smtClean="0"/>
              <a:t>https://news.ebs.co.kr/ebsnews/menu2/newsVodView/noon/60614427/N?eduNewsYn=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근로복지공단 폐암 산재 인정기준이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경력</a:t>
            </a:r>
            <a:r>
              <a:rPr lang="en-US" altLang="ko-KR" dirty="0" smtClean="0"/>
              <a:t>10</a:t>
            </a:r>
            <a:r>
              <a:rPr lang="ko-KR" altLang="en-US" dirty="0" smtClean="0"/>
              <a:t>년</a:t>
            </a:r>
            <a:r>
              <a:rPr lang="en-US" altLang="ko-KR" dirty="0" smtClean="0"/>
              <a:t>＇</a:t>
            </a:r>
            <a:r>
              <a:rPr lang="ko-KR" altLang="en-US" dirty="0" smtClean="0"/>
              <a:t>이었으나</a:t>
            </a:r>
            <a:r>
              <a:rPr lang="en-US" altLang="ko-KR" dirty="0" smtClean="0"/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서울행정법원은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경력의 대구시 교육청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조리실무사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씨가 근로복지공단을 상대로 낸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요양 불승인 처분 취소소송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원고 승소 판결했습니다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재판부는 고온에서 기름을 가열할 때 생기는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조리흄은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통상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이상의 노출에서 폐암 위험을 보고하고 있지만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씨도 짧지 않은 기간 노출돼 폐암 위험이 증가한 걸로 봐야 한다고 밝혔습니다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공단은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씨의 근무 기간이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 못 미친다며 요양급여 불승인 처분을 내렸습니다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dirty="0" smtClean="0"/>
          </a:p>
          <a:p>
            <a:r>
              <a:rPr lang="en-US" altLang="ko-KR" dirty="0" smtClean="0"/>
              <a:t>https://www.imaeil.com/page/view/2026022210234106877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6083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고용노동부의 휴게시설 법령 해설 가이드 주요 내용 </a:t>
            </a:r>
            <a:r>
              <a:rPr lang="en-US" altLang="ko-K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https://ulsansafety.tistory.com/4501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7933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월급을 현금으로 받던 시절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, “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노란 봉투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=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월급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쌍용자동차 노조원들이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2009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년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77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일간의 파업에 대해 사측의 손해배상 소송제기에 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2013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년 법원은 약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47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억원 배상하라는 판결</a:t>
            </a: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시민이 모 주간지 편집국에 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‘4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만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7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천원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＇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을 보내며 쌍용자동차노조원들을 돕기 위한 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‘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노란 봉투 캠페인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＇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시작</a:t>
            </a:r>
            <a:endParaRPr lang="en-US" altLang="ko-KR" spc="-150" dirty="0" smtClean="0">
              <a:solidFill>
                <a:srgbClr val="0070C0"/>
              </a:solidFill>
              <a:latin typeface="맑은 고딕 Semilight" panose="020B0502040204020203" pitchFamily="50" charset="-127"/>
              <a:ea typeface="나눔스퀘어OTF Bold"/>
              <a:cs typeface="맑은 고딕 Semilight" panose="020B0502040204020203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“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노동조합 및 노동관계조정법 일부 개정법률안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“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노동조합의 정당한 쟁의행위에 대한 기업의 무분별한 손해배상 청구를 제한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하는 것을 골자로 함</a:t>
            </a: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즉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, 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기업의 </a:t>
            </a:r>
            <a:r>
              <a:rPr lang="ko-KR" altLang="en-US" spc="-150" dirty="0" err="1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손배소와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가압류가 노동자를 압박하는 수단으로 악용되고 있다는 지적에 따라 노동쟁의 과정에서 일어난 폭력이나 파괴로 인한 손해를 제외한 노동자들의 쟁의 행위에 대해 손해배상이나 가압류를 제한하자는 것</a:t>
            </a: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적용대상을 하청과 특수고용노동자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, 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프리랜서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, 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플랫폼 노동자로 확대</a:t>
            </a: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노랑봉투법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노조법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2·3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 개정안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핵심 쟁점 세 가지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범위 확대</a:t>
            </a: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원청이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직접 고용하지 않은 하청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간접고용 노동자에 대해서도 “근로조건을 실질적으로 지배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결정하는 자”면 사용자로 인정할 수 있도록 범위를 넓힌 부분이 쟁점입니다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노동계는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원청의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실질 책임을 묻기 위한 조치라고 보지만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경영계는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 개념이 불명확해지고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원청에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과도한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무한 책임을 지운다며 반발합니다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노동쟁의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파업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범위 확대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노동쟁의를 “근로조건의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결정”에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한정하던 것을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정리해고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구조조정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사업장 이전 등 근로조건에 영향을 미치는 경영상 결정이나 권리분쟁까지 포함할 수 있도록 넓힌 것이 두 번째 쟁점입니다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노동계는 해고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정리해고 반대 파업 등도 정당한 쟁의로 보호받아야 한다고 주장하는 반면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경영계는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경영상 판단까지 파업 사유가 되면 경영권이 침해되고 노사분쟁이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상시화될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것이라고 우려합니다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쟁의행위에 대한 손해배상 청구 제한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정당한 노동쟁의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및 그 밖의 노조 활동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사용자가 거액의 손해배상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가압류를 남용하지 못하도록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손배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청구 자체를 제한하고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책임을 개별화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감경하도록 한 부분이 세 번째 쟁점입니다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노동계는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가압류 남용이 노동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권을 위축시켜 왔으므로 이를 막는 장치라고 환영하지만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경영계는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불법 파업 억제 수단이 약화되어 기업 활동과 투자 환경이 불안정해질 것이라고 비판합니다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81475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383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 수정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371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970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찬성 입장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내용</a:t>
            </a:r>
            <a:r>
              <a:rPr lang="en-US" altLang="ko-KR" b="1" dirty="0" smtClean="0"/>
              <a:t>: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✔ 노동권 강화</a:t>
            </a:r>
            <a:br>
              <a:rPr lang="ko-KR" altLang="en-US" dirty="0" smtClean="0"/>
            </a:br>
            <a:r>
              <a:rPr lang="ko-KR" altLang="en-US" dirty="0" smtClean="0"/>
              <a:t>✔ 정당한 파업에 대한 보호 강화</a:t>
            </a:r>
            <a:br>
              <a:rPr lang="ko-KR" altLang="en-US" dirty="0" smtClean="0"/>
            </a:br>
            <a:r>
              <a:rPr lang="ko-KR" altLang="en-US" dirty="0" smtClean="0"/>
              <a:t>→ 손해배상</a:t>
            </a:r>
            <a:r>
              <a:rPr lang="en-US" altLang="ko-KR" dirty="0" smtClean="0"/>
              <a:t>·</a:t>
            </a:r>
            <a:r>
              <a:rPr lang="ko-KR" altLang="en-US" dirty="0" smtClean="0"/>
              <a:t>가압류로 인한 노동자 부담 완화</a:t>
            </a:r>
          </a:p>
          <a:p>
            <a:r>
              <a:rPr lang="ko-KR" altLang="en-US" dirty="0" smtClean="0"/>
              <a:t>✔ 하청</a:t>
            </a:r>
            <a:r>
              <a:rPr lang="en-US" altLang="ko-KR" dirty="0" smtClean="0"/>
              <a:t>·</a:t>
            </a:r>
            <a:r>
              <a:rPr lang="ko-KR" altLang="en-US" dirty="0" smtClean="0"/>
              <a:t>간접고용 노동자도 사용자와 교섭 가능</a:t>
            </a:r>
            <a:br>
              <a:rPr lang="ko-KR" altLang="en-US" dirty="0" smtClean="0"/>
            </a:br>
            <a:r>
              <a:rPr lang="ko-KR" altLang="en-US" dirty="0" smtClean="0"/>
              <a:t>→ 실질적인 권리 신장 효과</a:t>
            </a:r>
          </a:p>
          <a:p>
            <a:r>
              <a:rPr lang="ko-KR" altLang="en-US" dirty="0" smtClean="0"/>
              <a:t>✔ 오래된 문제</a:t>
            </a:r>
            <a:r>
              <a:rPr lang="en-US" altLang="ko-KR" dirty="0" smtClean="0"/>
              <a:t>: </a:t>
            </a:r>
            <a:r>
              <a:rPr lang="ko-KR" altLang="en-US" dirty="0" smtClean="0"/>
              <a:t>과도한 손해배상 청구</a:t>
            </a:r>
            <a:br>
              <a:rPr lang="ko-KR" altLang="en-US" dirty="0" smtClean="0"/>
            </a:br>
            <a:r>
              <a:rPr lang="ko-KR" altLang="en-US" dirty="0" smtClean="0"/>
              <a:t>→ 노동운동 초기 사례가 법 논의 배경 </a:t>
            </a:r>
          </a:p>
          <a:p>
            <a:r>
              <a:rPr lang="ko-KR" altLang="en-US" dirty="0" smtClean="0"/>
              <a:t>✔ 노동자의 기본적 권리 보호 강화</a:t>
            </a:r>
            <a:br>
              <a:rPr lang="ko-KR" altLang="en-US" dirty="0" smtClean="0"/>
            </a:br>
            <a:r>
              <a:rPr lang="ko-KR" altLang="en-US" dirty="0" smtClean="0"/>
              <a:t>✔ 노사관계 대화 장려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반대 입장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내용</a:t>
            </a:r>
            <a:r>
              <a:rPr lang="en-US" altLang="ko-KR" b="1" dirty="0" smtClean="0"/>
              <a:t>: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✔ 기업</a:t>
            </a:r>
            <a:r>
              <a:rPr lang="en-US" altLang="ko-KR" dirty="0" smtClean="0"/>
              <a:t>·</a:t>
            </a:r>
            <a:r>
              <a:rPr lang="ko-KR" altLang="en-US" dirty="0" smtClean="0"/>
              <a:t>경제계 우려</a:t>
            </a:r>
            <a:br>
              <a:rPr lang="ko-KR" altLang="en-US" dirty="0" smtClean="0"/>
            </a:br>
            <a:r>
              <a:rPr lang="ko-KR" altLang="en-US" dirty="0" smtClean="0"/>
              <a:t>→ </a:t>
            </a:r>
            <a:r>
              <a:rPr lang="en-US" altLang="ko-KR" i="1" dirty="0" smtClean="0"/>
              <a:t>87% </a:t>
            </a:r>
            <a:r>
              <a:rPr lang="ko-KR" altLang="en-US" i="1" dirty="0" smtClean="0"/>
              <a:t>기업이 부정적 영향 전망</a:t>
            </a:r>
            <a:r>
              <a:rPr lang="ko-KR" altLang="en-US" dirty="0" smtClean="0"/>
              <a:t> </a:t>
            </a:r>
          </a:p>
          <a:p>
            <a:r>
              <a:rPr lang="ko-KR" altLang="en-US" dirty="0" smtClean="0"/>
              <a:t>✔ 법 시행으로 노사관계 악화 가능성 전망 </a:t>
            </a:r>
          </a:p>
          <a:p>
            <a:r>
              <a:rPr lang="ko-KR" altLang="en-US" dirty="0" smtClean="0"/>
              <a:t>✔ 사용자 범위 “모호성” 논란</a:t>
            </a:r>
            <a:br>
              <a:rPr lang="ko-KR" altLang="en-US" dirty="0" smtClean="0"/>
            </a:br>
            <a:r>
              <a:rPr lang="ko-KR" altLang="en-US" dirty="0" smtClean="0"/>
              <a:t>→ 누가 실제 사용자인지 분쟁 발생 우려</a:t>
            </a:r>
          </a:p>
          <a:p>
            <a:r>
              <a:rPr lang="ko-KR" altLang="en-US" dirty="0" smtClean="0"/>
              <a:t>✔ </a:t>
            </a:r>
            <a:r>
              <a:rPr lang="ko-KR" altLang="en-US" dirty="0" err="1" smtClean="0"/>
              <a:t>공급망</a:t>
            </a:r>
            <a:r>
              <a:rPr lang="ko-KR" altLang="en-US" dirty="0" smtClean="0"/>
              <a:t> 불안 가능성</a:t>
            </a:r>
            <a:br>
              <a:rPr lang="ko-KR" altLang="en-US" dirty="0" smtClean="0"/>
            </a:br>
            <a:r>
              <a:rPr lang="ko-KR" altLang="en-US" dirty="0" smtClean="0"/>
              <a:t>→ 제조업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자동차 업계 등 우려 </a:t>
            </a:r>
          </a:p>
          <a:p>
            <a:r>
              <a:rPr lang="ko-KR" altLang="en-US" dirty="0" smtClean="0"/>
              <a:t>✔ 법 해석 혼란 가능성</a:t>
            </a:r>
            <a:br>
              <a:rPr lang="ko-KR" altLang="en-US" dirty="0" smtClean="0"/>
            </a:br>
            <a:r>
              <a:rPr lang="ko-KR" altLang="en-US" dirty="0" smtClean="0"/>
              <a:t>→ 사회적 혼란 초래 우려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오늘 정리</a:t>
            </a:r>
            <a:br>
              <a:rPr lang="ko-KR" altLang="en-US" dirty="0" smtClean="0"/>
            </a:br>
            <a:r>
              <a:rPr lang="ko-KR" altLang="en-US" b="1" dirty="0" smtClean="0"/>
              <a:t>내용</a:t>
            </a:r>
            <a:r>
              <a:rPr lang="en-US" altLang="ko-KR" b="1" dirty="0" smtClean="0"/>
              <a:t>: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✔ 노란봉투법은 노동권 강화 목적</a:t>
            </a:r>
            <a:br>
              <a:rPr lang="ko-KR" altLang="en-US" dirty="0" smtClean="0"/>
            </a:br>
            <a:r>
              <a:rPr lang="ko-KR" altLang="en-US" dirty="0" smtClean="0"/>
              <a:t>✔ 찬반 의견이 각각 있음</a:t>
            </a:r>
            <a:br>
              <a:rPr lang="ko-KR" altLang="en-US" dirty="0" smtClean="0"/>
            </a:br>
            <a:r>
              <a:rPr lang="ko-KR" altLang="en-US" dirty="0" smtClean="0"/>
              <a:t>✔ 최종 효과는 사회적 합의와 운영에 달림</a:t>
            </a:r>
            <a:endParaRPr lang="en-US" altLang="ko-KR" dirty="0" smtClean="0"/>
          </a:p>
          <a:p>
            <a:endParaRPr lang="en-US" altLang="ko-KR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dirty="0" smtClean="0"/>
              <a:t>참고자료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https://blog.naver.com/kensan21/223952953766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https://www.peoplepower21.org/labor/1914949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3219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2024</a:t>
            </a:r>
            <a:r>
              <a:rPr lang="ko-KR" altLang="en-US" dirty="0" smtClean="0"/>
              <a:t>년 추가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강사용</a:t>
            </a:r>
            <a:r>
              <a:rPr lang="en-US" altLang="ko-KR" dirty="0" smtClean="0"/>
              <a:t>)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8053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2025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노동자 간의 연대는 노동자들의 권리와 이익을 보호하고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힘의 균 형을 맞추며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사회적 영향력을 행사하며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경제적 이익을 추구하는 데 큰 역할을 할 수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따라서 노동자들은 연대를 통해 더 나은 노동 환경과 더 나은 삶의 질을 추구할 수 있을 것이다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991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r>
              <a:rPr lang="en-US" altLang="ko-KR" dirty="0" smtClean="0"/>
              <a:t>3. </a:t>
            </a:r>
            <a:r>
              <a:rPr lang="ko-KR" altLang="en-US" dirty="0" smtClean="0"/>
              <a:t>단체</a:t>
            </a:r>
            <a:r>
              <a:rPr lang="ko-KR" altLang="en-US" baseline="0" dirty="0" smtClean="0"/>
              <a:t> 행동권</a:t>
            </a:r>
            <a:r>
              <a:rPr lang="en-US" altLang="ko-KR" baseline="0" dirty="0" smtClean="0"/>
              <a:t>/4. </a:t>
            </a:r>
            <a:r>
              <a:rPr lang="ko-KR" altLang="en-US" baseline="0" dirty="0" smtClean="0"/>
              <a:t>단체교섭권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39175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45556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단결권</a:t>
            </a:r>
            <a:r>
              <a:rPr lang="en-US" altLang="ko-KR" dirty="0"/>
              <a:t>, </a:t>
            </a:r>
            <a:r>
              <a:rPr lang="ko-KR" altLang="en-US" dirty="0"/>
              <a:t>단체교섭권</a:t>
            </a:r>
            <a:r>
              <a:rPr lang="en-US" altLang="ko-KR" dirty="0"/>
              <a:t>, </a:t>
            </a:r>
            <a:r>
              <a:rPr lang="ko-KR" altLang="en-US" dirty="0"/>
              <a:t>단체행동권</a:t>
            </a:r>
            <a:r>
              <a:rPr lang="en-US" altLang="ko-KR" dirty="0"/>
              <a:t>,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52196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23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39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헌법에서 노동 </a:t>
            </a:r>
            <a:r>
              <a:rPr lang="en-US" altLang="ko-KR" dirty="0" smtClean="0"/>
              <a:t>3</a:t>
            </a:r>
            <a:r>
              <a:rPr lang="ko-KR" altLang="en-US" dirty="0" smtClean="0"/>
              <a:t>권을 보장하고 있는 이유는 노동자가 사용자와 대등한 지 위에서 단체 교섭을 통하여 자율적으로 단체 협약을 체결할 수 있도록 하기 위함이다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결국 노동 </a:t>
            </a:r>
            <a:r>
              <a:rPr lang="en-US" altLang="ko-KR" dirty="0" smtClean="0"/>
              <a:t>3</a:t>
            </a:r>
            <a:r>
              <a:rPr lang="ko-KR" altLang="en-US" dirty="0" smtClean="0"/>
              <a:t>권의 역할은 집단적 합의를 통해 노동 조건에 관한 노 사의 실질적 자치를 실현하는 데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헌법 재판소 역시 노동 </a:t>
            </a:r>
            <a:r>
              <a:rPr lang="en-US" altLang="ko-KR" dirty="0" smtClean="0"/>
              <a:t>3</a:t>
            </a:r>
            <a:r>
              <a:rPr lang="ko-KR" altLang="en-US" dirty="0" smtClean="0"/>
              <a:t>권의 역할에 대해 “노동자 단체라는 사회적 반대 세력의 창출을 가능하게 함으로써 노사 관계의 형성에 있어서 사회적 균형을 이루어 노동 조건에 관한 노사 간의 실 질적인 자치를 보장하는 데 있다</a:t>
            </a:r>
            <a:r>
              <a:rPr lang="en-US" altLang="ko-KR" dirty="0" smtClean="0"/>
              <a:t>.”</a:t>
            </a:r>
            <a:r>
              <a:rPr lang="ko-KR" altLang="en-US" dirty="0" smtClean="0"/>
              <a:t>고 설명하고 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94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67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 </a:t>
            </a:r>
            <a:r>
              <a:rPr lang="ko-KR" altLang="en-US" dirty="0" smtClean="0"/>
              <a:t>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5459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2024</a:t>
            </a:r>
            <a:r>
              <a:rPr lang="ko-KR" altLang="en-US" dirty="0" smtClean="0"/>
              <a:t>년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강사용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657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 userDrawn="1"/>
        </p:nvSpPr>
        <p:spPr>
          <a:xfrm>
            <a:off x="0" y="0"/>
            <a:ext cx="10696575" cy="1171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0" y="5981700"/>
            <a:ext cx="10696575" cy="1579563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62575" y="581025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163124" y="966787"/>
            <a:ext cx="1533451" cy="115200"/>
          </a:xfrm>
          <a:prstGeom prst="rect">
            <a:avLst/>
          </a:prstGeom>
          <a:solidFill>
            <a:srgbClr val="C5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" name="직사각형 10"/>
          <p:cNvSpPr/>
          <p:nvPr userDrawn="1"/>
        </p:nvSpPr>
        <p:spPr>
          <a:xfrm>
            <a:off x="7639050" y="966787"/>
            <a:ext cx="1524074" cy="115200"/>
          </a:xfrm>
          <a:prstGeom prst="rect">
            <a:avLst/>
          </a:prstGeom>
          <a:solidFill>
            <a:srgbClr val="00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3" name="직사각형 12"/>
          <p:cNvSpPr/>
          <p:nvPr userDrawn="1"/>
        </p:nvSpPr>
        <p:spPr>
          <a:xfrm>
            <a:off x="6105525" y="966787"/>
            <a:ext cx="1533525" cy="1152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4" name="직사각형 13"/>
          <p:cNvSpPr/>
          <p:nvPr userDrawn="1"/>
        </p:nvSpPr>
        <p:spPr>
          <a:xfrm>
            <a:off x="4579144" y="966787"/>
            <a:ext cx="1526381" cy="115200"/>
          </a:xfrm>
          <a:prstGeom prst="rect">
            <a:avLst/>
          </a:prstGeom>
          <a:solidFill>
            <a:srgbClr val="95C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3052763" y="966787"/>
            <a:ext cx="1526381" cy="115200"/>
          </a:xfrm>
          <a:prstGeom prst="rect">
            <a:avLst/>
          </a:prstGeom>
          <a:solidFill>
            <a:srgbClr val="404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6" name="직사각형 15"/>
          <p:cNvSpPr/>
          <p:nvPr userDrawn="1"/>
        </p:nvSpPr>
        <p:spPr>
          <a:xfrm>
            <a:off x="1526382" y="966787"/>
            <a:ext cx="1526381" cy="115200"/>
          </a:xfrm>
          <a:prstGeom prst="rect">
            <a:avLst/>
          </a:prstGeom>
          <a:solidFill>
            <a:srgbClr val="00A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 </a:t>
            </a:r>
            <a:endParaRPr lang="ko-KR" altLang="en-US" dirty="0"/>
          </a:p>
        </p:txBody>
      </p:sp>
      <p:sp>
        <p:nvSpPr>
          <p:cNvPr id="17" name="직사각형 16"/>
          <p:cNvSpPr/>
          <p:nvPr userDrawn="1"/>
        </p:nvSpPr>
        <p:spPr>
          <a:xfrm>
            <a:off x="1" y="966787"/>
            <a:ext cx="1526381" cy="115200"/>
          </a:xfrm>
          <a:prstGeom prst="rect">
            <a:avLst/>
          </a:prstGeom>
          <a:solidFill>
            <a:srgbClr val="F18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5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07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805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각 삼각형 9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131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71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50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00A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00A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5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00A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00A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710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F7A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F7A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18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1" y="302803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1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D028-A230-4CE5-8B80-BBDE015EF563}" type="datetimeFigureOut">
              <a:rPr lang="ko-KR" altLang="en-US" smtClean="0"/>
              <a:pPr/>
              <a:t>2026-02-26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0" y="7008174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4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F8C6-59C3-42FE-AA2D-C56D7502797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8" r:id="rId2"/>
    <p:sldLayoutId id="2147483813" r:id="rId3"/>
    <p:sldLayoutId id="2147483817" r:id="rId4"/>
    <p:sldLayoutId id="2147483808" r:id="rId5"/>
    <p:sldLayoutId id="2147483815" r:id="rId6"/>
    <p:sldLayoutId id="2147483809" r:id="rId7"/>
    <p:sldLayoutId id="2147483816" r:id="rId8"/>
    <p:sldLayoutId id="2147483810" r:id="rId9"/>
    <p:sldLayoutId id="2147483811" r:id="rId10"/>
  </p:sldLayoutIdLst>
  <p:txStyles>
    <p:titleStyle>
      <a:lvl1pPr algn="ctr" defTabSz="99569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youtube.com/watch?v=LW6BvvbaCq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LW6BvvbaCq0" TargetMode="Externa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kci.go.kr/kciportal/ci/sereArticleSearch/ciSereArtiView.kci?sereArticleSearchBean.artiId=ART00268823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ohmynews.com/NWS_Web/View/at_pg.aspx?CNTN_CD=A0003046430&amp;CMPT_CD=SEARCH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601412" y="6736033"/>
            <a:ext cx="1594093" cy="439097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r"/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강사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0 0 0</a:t>
            </a:r>
            <a:endParaRPr lang="ko-KR" altLang="en-US" sz="2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7" name="Picture 3" descr="D:\01.프로젝트-SUM\[프로젝트]취업지원센터\18.표준교안ppt제작\png저장\0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86" y="6626267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14906" y="1903904"/>
            <a:ext cx="3704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3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청소년노동인권교육</a:t>
            </a:r>
          </a:p>
        </p:txBody>
      </p:sp>
      <p:sp>
        <p:nvSpPr>
          <p:cNvPr id="7" name="타원 6"/>
          <p:cNvSpPr/>
          <p:nvPr/>
        </p:nvSpPr>
        <p:spPr>
          <a:xfrm>
            <a:off x="6790242" y="3083465"/>
            <a:ext cx="646962" cy="646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40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40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550" y="3083465"/>
            <a:ext cx="332655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700" spc="-2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노동인권지키기</a:t>
            </a:r>
            <a:endParaRPr lang="ko-KR" altLang="en-US" sz="3700" spc="-2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4952" y="3732659"/>
            <a:ext cx="430919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9200" spc="-200" dirty="0">
                <a:solidFill>
                  <a:srgbClr val="FFD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</a:t>
            </a:r>
            <a:r>
              <a:rPr lang="en-US" altLang="ko-KR" sz="9200" spc="-200" dirty="0">
                <a:solidFill>
                  <a:srgbClr val="FFD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9200" spc="-200" dirty="0">
                <a:solidFill>
                  <a:srgbClr val="FFD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7609983" y="4973308"/>
            <a:ext cx="2736304" cy="365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98062" y="4945049"/>
            <a:ext cx="2736304" cy="365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7609983" y="2636587"/>
            <a:ext cx="2736304" cy="365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ACCDB-51CC-40D2-88F9-C39485CA63E8}"/>
              </a:ext>
            </a:extLst>
          </p:cNvPr>
          <p:cNvSpPr txBox="1"/>
          <p:nvPr/>
        </p:nvSpPr>
        <p:spPr>
          <a:xfrm>
            <a:off x="2850381" y="508995"/>
            <a:ext cx="63687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목적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8C021D-4E4F-4C5C-9F83-859B52A16335}"/>
              </a:ext>
            </a:extLst>
          </p:cNvPr>
          <p:cNvSpPr/>
          <p:nvPr/>
        </p:nvSpPr>
        <p:spPr>
          <a:xfrm>
            <a:off x="287090" y="358155"/>
            <a:ext cx="24991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570" y="1344742"/>
            <a:ext cx="9823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노동자들이 자발적으로 결성하여 공동의 이익을 위해 활동하는 단체로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노동자들의 대표 기관이다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노동자의 권익을 보호하고 노동자의 이익을 증진하기 위해 노력한다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02844" y="2633715"/>
            <a:ext cx="2736304" cy="365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 권리 옹호</a:t>
            </a: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72144" y="2880648"/>
            <a:ext cx="4761281" cy="1944216"/>
            <a:chOff x="574684" y="3802623"/>
            <a:chExt cx="4761281" cy="1944216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574684" y="3802623"/>
              <a:ext cx="4761281" cy="1944216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811" y="4073563"/>
              <a:ext cx="458902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노동조합은 공정한 대우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평등한 기회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차별 또는 착취로 부터의 보호를 촉진하여 노동자의 권리를 옹호한다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노동자가 공정하게 대우받고 직장에서 그들의 권리가 존중되도록 보장하는 것을 목표로 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  <a:endParaRPr lang="ko-KR" altLang="en-US" sz="1600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519788" y="2880648"/>
            <a:ext cx="4761281" cy="1944216"/>
            <a:chOff x="4626619" y="4760300"/>
            <a:chExt cx="4761281" cy="1944216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4626619" y="4760300"/>
              <a:ext cx="4761281" cy="1944216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9264" y="5070689"/>
              <a:ext cx="455599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노동조합은 노동자를 대신하여 유리한 고용 조건을 확보하기 위해 사용자와 협상한다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협상 내용에는 공정한 임금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수당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근무 시간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휴가 정책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건강 및 안전 기준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기타 고용 관련 문제에 대한 것이 포함된다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  <a:endParaRPr lang="ko-KR" altLang="en-US" sz="1600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72143" y="5213799"/>
            <a:ext cx="4761281" cy="1944216"/>
            <a:chOff x="574684" y="3802623"/>
            <a:chExt cx="4761281" cy="1944216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574684" y="3802623"/>
              <a:ext cx="4761281" cy="1944216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0812" y="3928238"/>
              <a:ext cx="4589024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노동조합은 직장 내에서 민주적 관행을 장려한다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err="1">
                  <a:latin typeface="HY중고딕" panose="02030600000101010101" pitchFamily="18" charset="-127"/>
                  <a:ea typeface="HY중고딕" panose="02030600000101010101" pitchFamily="18" charset="-127"/>
                </a:rPr>
                <a:t>작</a:t>
              </a:r>
              <a:r>
                <a:rPr lang="ko-KR" altLang="en-US" sz="1600" dirty="0" err="1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업정책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징계 절차 또는 정리 해고의 변경과 같이 작업조건에 영향을 미치는 의사 결정 과정에 직원의 참여를 장려한다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주요 결정에 대한 투표와 노동조합 지도자 선출에 조합원을 참여하게 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  <a:endParaRPr lang="ko-KR" altLang="en-US" sz="1600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19788" y="5211080"/>
            <a:ext cx="4761281" cy="1944216"/>
            <a:chOff x="574684" y="3802623"/>
            <a:chExt cx="4761281" cy="1944216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574684" y="3802623"/>
              <a:ext cx="4761281" cy="194421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0812" y="3989901"/>
              <a:ext cx="458902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노동조합은 </a:t>
              </a:r>
              <a:r>
                <a:rPr lang="ko-KR" altLang="en-US" sz="1600" dirty="0" err="1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사회〮경제적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 정의를 옹호함으로써 더 공평한 사회를 만들기 위해 노력한다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공정한 노동법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작업장 안전 규정 개선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의료 조항 및 노동자와 그 가족에게 영향을 미치는 기타 사회적 문제를 위한 캠페인에 참여할 수 있다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  <a:endParaRPr lang="ko-KR" altLang="en-US" sz="1600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335212" y="2702489"/>
            <a:ext cx="2736304" cy="36543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 권리 옹호</a:t>
            </a:r>
            <a:endParaRPr lang="ko-KR" altLang="en-US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680028" y="2731961"/>
            <a:ext cx="2736304" cy="36543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교섭</a:t>
            </a:r>
            <a:endParaRPr lang="ko-KR" altLang="en-US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663257" y="5062636"/>
            <a:ext cx="2736304" cy="36543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사회〮경제적</a:t>
            </a:r>
            <a:r>
              <a:rPr lang="ko-KR" altLang="en-US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정의</a:t>
            </a:r>
            <a:endParaRPr lang="ko-KR" altLang="en-US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30430" y="5013823"/>
            <a:ext cx="2736304" cy="36543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민주주의 실현</a:t>
            </a:r>
            <a:endParaRPr lang="ko-KR" altLang="en-US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750721" y="7242379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인권과 산업안전보건교과서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성림출판사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2022)</a:t>
            </a:r>
            <a:endParaRPr lang="ko-KR" altLang="en-US" sz="1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93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BACCDB-51CC-40D2-88F9-C39485CA63E8}"/>
              </a:ext>
            </a:extLst>
          </p:cNvPr>
          <p:cNvSpPr txBox="1"/>
          <p:nvPr/>
        </p:nvSpPr>
        <p:spPr>
          <a:xfrm>
            <a:off x="2786238" y="513485"/>
            <a:ext cx="63687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성립 조건</a:t>
            </a:r>
            <a:r>
              <a:rPr lang="en-US" altLang="ko-KR" sz="3200" b="1" dirty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실체적 </a:t>
            </a:r>
            <a:r>
              <a:rPr lang="ko-KR" altLang="en-US" sz="3200" b="1" dirty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요건</a:t>
            </a:r>
            <a:r>
              <a:rPr lang="en-US" altLang="ko-KR" sz="3200" b="1" dirty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)]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8C021D-4E4F-4C5C-9F83-859B52A16335}"/>
              </a:ext>
            </a:extLst>
          </p:cNvPr>
          <p:cNvSpPr/>
          <p:nvPr/>
        </p:nvSpPr>
        <p:spPr>
          <a:xfrm>
            <a:off x="287090" y="358155"/>
            <a:ext cx="24991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149" y="1548383"/>
            <a:ext cx="9865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 법에 따라 보장된 권한을 행사하려면 실체적 요건을 갖추고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행정 관청으로부터 설립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신고증을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교부받아야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한다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94171" y="2484487"/>
            <a:ext cx="9505057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실체적 요건</a:t>
            </a:r>
            <a:endParaRPr lang="en-US" altLang="ko-KR" b="1" dirty="0" smtClean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endParaRPr lang="ko-KR" altLang="en-US" b="1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94171" y="3018741"/>
            <a:ext cx="9505057" cy="3312368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ko-KR" altLang="en-US" sz="22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실체적 요건</a:t>
            </a:r>
            <a:endParaRPr lang="en-US" altLang="ko-KR" sz="22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주체성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노동자가 주체</a:t>
            </a:r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자주성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자주적으로 조직되는 단체</a:t>
            </a:r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목적성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근로 조건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유지〮개선과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경제적〮사회적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지위 향상 도모</a:t>
            </a:r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단체성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이상으로 구성</a:t>
            </a:r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ko-KR" altLang="en-US" sz="22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단체로서 활동하기 위한 임원 의사 결정 기구 등 최소한의 조직 체계를 갖추어야 한다</a:t>
            </a:r>
            <a:r>
              <a:rPr lang="en-US" altLang="ko-KR" sz="22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46399" y="6878618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인권과 산업안전보건교과서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성림출판사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2022)</a:t>
            </a:r>
            <a:endParaRPr lang="ko-KR" altLang="en-US" sz="1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15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BACCDB-51CC-40D2-88F9-C39485CA63E8}"/>
              </a:ext>
            </a:extLst>
          </p:cNvPr>
          <p:cNvSpPr txBox="1"/>
          <p:nvPr/>
        </p:nvSpPr>
        <p:spPr>
          <a:xfrm>
            <a:off x="2799715" y="413446"/>
            <a:ext cx="63687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유형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8C021D-4E4F-4C5C-9F83-859B52A16335}"/>
              </a:ext>
            </a:extLst>
          </p:cNvPr>
          <p:cNvSpPr/>
          <p:nvPr/>
        </p:nvSpPr>
        <p:spPr>
          <a:xfrm>
            <a:off x="300567" y="266298"/>
            <a:ext cx="24991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149" y="1548383"/>
            <a:ext cx="9865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노동조합은 구성원이 개인인가 단체인가 에 따라 단위 노동조합과 연합 노동조합으로 분류할 수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일반적으로 말하는 노동조합은 단위 노동조합으로 노동자가 개인 자격으로 가입하고 독자적인 단체로서 규약과 기관을 가지고 활동한다</a:t>
            </a:r>
            <a:r>
              <a:rPr lang="en-US" altLang="ko-KR" dirty="0" smtClean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10397" y="7253486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ko-KR" altLang="en-US" sz="1400" dirty="0" smtClean="0"/>
              <a:t>노동 인권과 산업안전보건교과서</a:t>
            </a:r>
            <a:r>
              <a:rPr lang="en-US" altLang="ko-KR" sz="1400" dirty="0" smtClean="0"/>
              <a:t>(</a:t>
            </a:r>
            <a:r>
              <a:rPr lang="ko-KR" altLang="en-US" sz="1400" dirty="0" err="1" smtClean="0"/>
              <a:t>성림출판사</a:t>
            </a:r>
            <a:r>
              <a:rPr lang="en-US" altLang="ko-KR" sz="1400" dirty="0" smtClean="0"/>
              <a:t>, 2022)</a:t>
            </a:r>
            <a:endParaRPr lang="ko-KR" altLang="en-US" sz="1400" dirty="0"/>
          </a:p>
        </p:txBody>
      </p:sp>
      <p:sp>
        <p:nvSpPr>
          <p:cNvPr id="2" name="직사각형 1"/>
          <p:cNvSpPr/>
          <p:nvPr/>
        </p:nvSpPr>
        <p:spPr>
          <a:xfrm>
            <a:off x="1890316" y="2628503"/>
            <a:ext cx="8136904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동일기업에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종사하는 노동자가 직종 또는 산업과 상관없이 자신이 소속된 기업을 단위로 조직된 노동조합 형태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(ex. OO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중공업 노동조합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 OO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전기 노동조합 등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890315" y="3745448"/>
            <a:ext cx="8145945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자신이 소속된 기업 또는 산업과 상관없이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동일한 직종에 속하는 노동자들이 직종을 중심으로 결합한 조직 형태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노동조합의 형태 중 가장 일찍 발달한 형태로서 주로 숙련 노동자들이 조직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(ex.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대학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강사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서울제화공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건설 일용 노조 등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890315" y="4862393"/>
            <a:ext cx="8156002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동종의 산업에 종사하는 노동자들이 자신의 직종과 소속된 기업과는 상관없이 산업을 중심으로 조직된 노동조합 형태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(ex.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전국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보건 의료 산업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전국 금융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전국 택시 노조 등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90315" y="6136541"/>
            <a:ext cx="8156002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일정 지역 내의 동일 직종 또는 업종 단위로 조직된 형태로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(ex.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부산 지하철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부산 지역 일반 노조 등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눈물 방울 4"/>
          <p:cNvSpPr/>
          <p:nvPr/>
        </p:nvSpPr>
        <p:spPr>
          <a:xfrm rot="2834427">
            <a:off x="265275" y="2500077"/>
            <a:ext cx="1148956" cy="1166218"/>
          </a:xfrm>
          <a:prstGeom prst="teardrop">
            <a:avLst>
              <a:gd name="adj" fmla="val 1153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384817" y="2628503"/>
            <a:ext cx="929435" cy="936104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기업별 </a:t>
            </a:r>
            <a:endParaRPr lang="en-US" altLang="ko-KR" sz="1500" spc="-3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endParaRPr lang="ko-KR" altLang="en-US" sz="1500" spc="-3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눈물 방울 14"/>
          <p:cNvSpPr/>
          <p:nvPr/>
        </p:nvSpPr>
        <p:spPr>
          <a:xfrm rot="2712341">
            <a:off x="211020" y="3690026"/>
            <a:ext cx="1148956" cy="1166218"/>
          </a:xfrm>
          <a:prstGeom prst="teardrop">
            <a:avLst>
              <a:gd name="adj" fmla="val 10974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330562" y="3818452"/>
            <a:ext cx="929435" cy="936104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직종별 </a:t>
            </a:r>
            <a:endParaRPr lang="en-US" altLang="ko-KR" sz="1500" spc="-3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endParaRPr lang="ko-KR" altLang="en-US" sz="1500" spc="-3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눈물 방울 16"/>
          <p:cNvSpPr/>
          <p:nvPr/>
        </p:nvSpPr>
        <p:spPr>
          <a:xfrm rot="2706863">
            <a:off x="272911" y="4856732"/>
            <a:ext cx="1234480" cy="1218952"/>
          </a:xfrm>
          <a:prstGeom prst="teardrop">
            <a:avLst>
              <a:gd name="adj" fmla="val 11538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78148" y="4932759"/>
            <a:ext cx="936103" cy="1003359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30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</a:t>
            </a:r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업별 </a:t>
            </a:r>
            <a:endParaRPr lang="en-US" altLang="ko-KR" sz="1500" spc="-3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endParaRPr lang="ko-KR" altLang="en-US" sz="1500" spc="-3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눈물 방울 18"/>
          <p:cNvSpPr/>
          <p:nvPr/>
        </p:nvSpPr>
        <p:spPr>
          <a:xfrm rot="2178086">
            <a:off x="252120" y="6101845"/>
            <a:ext cx="1284507" cy="1166218"/>
          </a:xfrm>
          <a:prstGeom prst="teardrop">
            <a:avLst>
              <a:gd name="adj" fmla="val 11538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78148" y="6190146"/>
            <a:ext cx="1093935" cy="936104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지역 단위 </a:t>
            </a:r>
            <a:endParaRPr lang="en-US" altLang="ko-KR" sz="1400" spc="-3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4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endParaRPr lang="ko-KR" altLang="en-US" sz="1400" spc="-3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46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BACCDB-51CC-40D2-88F9-C39485CA63E8}"/>
              </a:ext>
            </a:extLst>
          </p:cNvPr>
          <p:cNvSpPr txBox="1"/>
          <p:nvPr/>
        </p:nvSpPr>
        <p:spPr>
          <a:xfrm>
            <a:off x="3506621" y="410170"/>
            <a:ext cx="63687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161F38"/>
                </a:solidFill>
                <a:latin typeface="Roboto"/>
              </a:rPr>
              <a:t>노동조합의 형태별 교섭 방식</a:t>
            </a:r>
            <a:endParaRPr lang="ko-KR" altLang="en-US" sz="32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8C021D-4E4F-4C5C-9F83-859B52A16335}"/>
              </a:ext>
            </a:extLst>
          </p:cNvPr>
          <p:cNvSpPr/>
          <p:nvPr/>
        </p:nvSpPr>
        <p:spPr>
          <a:xfrm>
            <a:off x="287090" y="358155"/>
            <a:ext cx="24991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10397" y="7253486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ko-KR" altLang="en-US" sz="1400" dirty="0" smtClean="0"/>
              <a:t>노동 인권과 산업안전보건교과서</a:t>
            </a:r>
            <a:r>
              <a:rPr lang="en-US" altLang="ko-KR" sz="1400" dirty="0" smtClean="0"/>
              <a:t>(</a:t>
            </a:r>
            <a:r>
              <a:rPr lang="ko-KR" altLang="en-US" sz="1400" dirty="0" err="1" smtClean="0"/>
              <a:t>성림출판사</a:t>
            </a:r>
            <a:r>
              <a:rPr lang="en-US" altLang="ko-KR" sz="1400" dirty="0" smtClean="0"/>
              <a:t>, 2022)</a:t>
            </a:r>
            <a:endParaRPr lang="ko-KR" altLang="en-US" sz="1400" dirty="0"/>
          </a:p>
        </p:txBody>
      </p:sp>
      <p:grpSp>
        <p:nvGrpSpPr>
          <p:cNvPr id="14" name="그룹 13"/>
          <p:cNvGrpSpPr/>
          <p:nvPr/>
        </p:nvGrpSpPr>
        <p:grpSpPr>
          <a:xfrm>
            <a:off x="594172" y="2022640"/>
            <a:ext cx="9605062" cy="4392488"/>
            <a:chOff x="594172" y="2022640"/>
            <a:chExt cx="9605062" cy="4392488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172" y="2022640"/>
              <a:ext cx="9595636" cy="439248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75384" y="5508823"/>
              <a:ext cx="323850" cy="360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83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0229" y="7110908"/>
            <a:ext cx="153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Jtbc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드라마 ‘송곳‘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3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화 중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12" y="1548383"/>
            <a:ext cx="8640960" cy="4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16511" y="260335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9767" y="1421493"/>
            <a:ext cx="8607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정부 홈페이지에 국민이 전 과정에 필요한 사항</a:t>
            </a:r>
            <a:r>
              <a:rPr lang="en-US" altLang="ko-KR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, </a:t>
            </a:r>
            <a:r>
              <a:rPr lang="ko-KR" altLang="en-US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권리나 의무 등 관련 정보나 행정적 사항들을 알림</a:t>
            </a:r>
            <a:endParaRPr lang="en-US" altLang="ko-KR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16511" y="1361709"/>
            <a:ext cx="1563256" cy="865490"/>
            <a:chOff x="515841" y="1361709"/>
            <a:chExt cx="1374474" cy="865490"/>
          </a:xfrm>
        </p:grpSpPr>
        <p:sp>
          <p:nvSpPr>
            <p:cNvPr id="19" name="직사각형 18"/>
            <p:cNvSpPr/>
            <p:nvPr/>
          </p:nvSpPr>
          <p:spPr>
            <a:xfrm>
              <a:off x="906212" y="1421493"/>
              <a:ext cx="984103" cy="649871"/>
            </a:xfrm>
            <a:prstGeom prst="rect">
              <a:avLst/>
            </a:prstGeom>
            <a:solidFill>
              <a:srgbClr val="449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/>
              <a:r>
                <a:rPr lang="ko-KR" altLang="en-US" sz="2200" spc="-150" dirty="0">
                  <a:latin typeface="나눔스퀘어OTF ExtraBold" pitchFamily="34" charset="-127"/>
                  <a:ea typeface="나눔스퀘어OTF ExtraBold" pitchFamily="34" charset="-127"/>
                </a:rPr>
                <a:t>영국  </a:t>
              </a:r>
            </a:p>
          </p:txBody>
        </p:sp>
        <p:pic>
          <p:nvPicPr>
            <p:cNvPr id="18" name="Picture 6" descr="영국 국기는 둥근 광택 아이콘으로 표시됩니다.영국기가 스톡 벡터(로열티 프리) 199109816 | Shutterstoc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41" y="1361709"/>
              <a:ext cx="803669" cy="865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26" y="2422325"/>
            <a:ext cx="5208134" cy="452518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293" y="2495353"/>
            <a:ext cx="5315849" cy="4797756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132826" y="3060551"/>
            <a:ext cx="2837610" cy="792088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322048" y="3132559"/>
            <a:ext cx="3409028" cy="792088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2206872" y="4117988"/>
            <a:ext cx="1483643" cy="1115494"/>
          </a:xfrm>
          <a:prstGeom prst="wedgeRoundRectCallout">
            <a:avLst>
              <a:gd name="adj1" fmla="val -82758"/>
              <a:gd name="adj2" fmla="val -20230"/>
              <a:gd name="adj3" fmla="val 16667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/>
              <a:t>고용계약과</a:t>
            </a:r>
            <a:endParaRPr lang="en-US" altLang="ko-KR" b="1" spc="-150" dirty="0"/>
          </a:p>
          <a:p>
            <a:pPr algn="ctr"/>
            <a:r>
              <a:rPr lang="ko-KR" altLang="en-US" b="1" spc="-150" dirty="0"/>
              <a:t>노동시간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32826" y="4244805"/>
            <a:ext cx="1646941" cy="988676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사각형 설명선 20"/>
          <p:cNvSpPr/>
          <p:nvPr/>
        </p:nvSpPr>
        <p:spPr>
          <a:xfrm>
            <a:off x="9160936" y="2970856"/>
            <a:ext cx="1369246" cy="1115494"/>
          </a:xfrm>
          <a:prstGeom prst="wedgeRoundRectCallout">
            <a:avLst>
              <a:gd name="adj1" fmla="val -82965"/>
              <a:gd name="adj2" fmla="val -10772"/>
              <a:gd name="adj3" fmla="val 16667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/>
              <a:t>핵심적 </a:t>
            </a:r>
            <a:endParaRPr lang="en-US" altLang="ko-KR" b="1" spc="-150" dirty="0"/>
          </a:p>
          <a:p>
            <a:pPr algn="ctr"/>
            <a:r>
              <a:rPr lang="ko-KR" altLang="en-US" b="1" spc="-150" dirty="0"/>
              <a:t>노동인권 </a:t>
            </a:r>
            <a:endParaRPr lang="en-US" altLang="ko-KR" b="1" spc="-150" dirty="0"/>
          </a:p>
          <a:p>
            <a:pPr algn="ctr"/>
            <a:r>
              <a:rPr lang="ko-KR" altLang="en-US" b="1" spc="-150" dirty="0">
                <a:solidFill>
                  <a:srgbClr val="002060"/>
                </a:solidFill>
              </a:rPr>
              <a:t>내용 나열</a:t>
            </a:r>
          </a:p>
        </p:txBody>
      </p:sp>
    </p:spTree>
    <p:extLst>
      <p:ext uri="{BB962C8B-B14F-4D97-AF65-F5344CB8AC3E}">
        <p14:creationId xmlns:p14="http://schemas.microsoft.com/office/powerpoint/2010/main" val="32542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16511" y="202320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216511" y="1361709"/>
            <a:ext cx="1563256" cy="865490"/>
            <a:chOff x="515841" y="1361709"/>
            <a:chExt cx="1374474" cy="865490"/>
          </a:xfrm>
        </p:grpSpPr>
        <p:sp>
          <p:nvSpPr>
            <p:cNvPr id="19" name="직사각형 18"/>
            <p:cNvSpPr/>
            <p:nvPr/>
          </p:nvSpPr>
          <p:spPr>
            <a:xfrm>
              <a:off x="906212" y="1421493"/>
              <a:ext cx="984103" cy="649871"/>
            </a:xfrm>
            <a:prstGeom prst="rect">
              <a:avLst/>
            </a:prstGeom>
            <a:solidFill>
              <a:srgbClr val="449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/>
              <a:r>
                <a:rPr lang="ko-KR" altLang="en-US" sz="2200" spc="-150" dirty="0">
                  <a:latin typeface="나눔스퀘어OTF ExtraBold" pitchFamily="34" charset="-127"/>
                  <a:ea typeface="나눔스퀘어OTF ExtraBold" pitchFamily="34" charset="-127"/>
                </a:rPr>
                <a:t>영국  </a:t>
              </a:r>
            </a:p>
          </p:txBody>
        </p:sp>
        <p:pic>
          <p:nvPicPr>
            <p:cNvPr id="18" name="Picture 6" descr="영국 국기는 둥근 광택 아이콘으로 표시됩니다.영국기가 스톡 벡터(로열티 프리) 199109816 | Shutterstoc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41" y="1361709"/>
              <a:ext cx="803669" cy="865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모서리가 둥근 직사각형 14"/>
          <p:cNvSpPr/>
          <p:nvPr/>
        </p:nvSpPr>
        <p:spPr>
          <a:xfrm>
            <a:off x="2034332" y="6300911"/>
            <a:ext cx="3816424" cy="72008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1998751" y="828303"/>
            <a:ext cx="8647102" cy="7428331"/>
            <a:chOff x="1806678" y="1166583"/>
            <a:chExt cx="8647102" cy="742833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6678" y="1166583"/>
              <a:ext cx="8647102" cy="7428331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5994772" y="4356695"/>
              <a:ext cx="1440160" cy="720080"/>
            </a:xfrm>
            <a:prstGeom prst="rect">
              <a:avLst/>
            </a:prstGeom>
            <a:solidFill>
              <a:srgbClr val="9E0F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13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77992" y="208852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9767" y="1361709"/>
            <a:ext cx="4611513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국가지원사이트에서 학생에게 </a:t>
            </a:r>
          </a:p>
          <a:p>
            <a:pPr>
              <a:spcAft>
                <a:spcPts val="100"/>
              </a:spcAft>
            </a:pP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노조에 대한 교육을 하기 위한 </a:t>
            </a:r>
          </a:p>
          <a:p>
            <a:pPr>
              <a:spcAft>
                <a:spcPts val="100"/>
              </a:spcAft>
            </a:pP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커리큘럼을 교사에게 제공</a:t>
            </a:r>
            <a:endParaRPr lang="en-US" altLang="ko-KR" sz="2200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976098" y="1481279"/>
            <a:ext cx="645418" cy="497281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150" dirty="0">
                <a:latin typeface="나눔스퀘어OTF ExtraBold" pitchFamily="34" charset="-127"/>
                <a:ea typeface="나눔스퀘어OTF ExtraBold" pitchFamily="34" charset="-127"/>
              </a:rPr>
              <a:t>영국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9" y="2541895"/>
            <a:ext cx="5607246" cy="40075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355" y="1246632"/>
            <a:ext cx="4831581" cy="426036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884" y="4570920"/>
            <a:ext cx="3129317" cy="2990343"/>
          </a:xfrm>
          <a:prstGeom prst="rect">
            <a:avLst/>
          </a:prstGeom>
        </p:spPr>
      </p:pic>
      <p:pic>
        <p:nvPicPr>
          <p:cNvPr id="18" name="Picture 6" descr="영국 국기는 둥근 광택 아이콘으로 표시됩니다.영국기가 스톡 벡터(로열티 프리) 199109816 | Shutte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" y="1361709"/>
            <a:ext cx="803669" cy="8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4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62124" y="265626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8308" y="1537492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altLang="ko-KR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15</a:t>
            </a: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세가 되면 </a:t>
            </a:r>
            <a:r>
              <a:rPr lang="en-US" altLang="ko-KR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2</a:t>
            </a: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주 동안 기업에서 인턴십을 하며 직접 일하고 보고서 작성함 </a:t>
            </a:r>
            <a:endParaRPr lang="en-US" altLang="ko-KR" sz="2200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38188" y="1481279"/>
            <a:ext cx="936104" cy="499152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150" dirty="0">
                <a:latin typeface="나눔스퀘어OTF ExtraBold" pitchFamily="34" charset="-127"/>
                <a:ea typeface="나눔스퀘어OTF ExtraBold" pitchFamily="34" charset="-127"/>
              </a:rPr>
              <a:t>  독일</a:t>
            </a:r>
          </a:p>
        </p:txBody>
      </p:sp>
      <p:pic>
        <p:nvPicPr>
          <p:cNvPr id="2050" name="Picture 2" descr="독일 국기 원형 | 프리미엄 벡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3" b="97778" l="0" r="97778">
                        <a14:foregroundMark x1="9778" y1="38222" x2="9778" y2="3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7" y="1404367"/>
            <a:ext cx="637717" cy="63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/>
          <p:cNvSpPr/>
          <p:nvPr/>
        </p:nvSpPr>
        <p:spPr>
          <a:xfrm>
            <a:off x="3498951" y="2244063"/>
            <a:ext cx="1368152" cy="1296144"/>
          </a:xfrm>
          <a:prstGeom prst="ellipse">
            <a:avLst/>
          </a:prstGeom>
          <a:solidFill>
            <a:srgbClr val="C11A2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spc="-150" dirty="0"/>
              <a:t>14-15</a:t>
            </a:r>
            <a:r>
              <a:rPr lang="ko-KR" altLang="en-US" sz="1800" b="1" spc="-150" dirty="0"/>
              <a:t>세</a:t>
            </a:r>
            <a:endParaRPr lang="en-US" altLang="ko-KR" sz="1800" b="1" spc="-150" dirty="0"/>
          </a:p>
          <a:p>
            <a:pPr algn="ctr"/>
            <a:r>
              <a:rPr lang="ko-KR" altLang="en-US" sz="1800" b="1" spc="-150" dirty="0"/>
              <a:t>주</a:t>
            </a:r>
            <a:r>
              <a:rPr lang="en-US" altLang="ko-KR" sz="1800" b="1" spc="-150" dirty="0"/>
              <a:t>2</a:t>
            </a:r>
            <a:r>
              <a:rPr lang="ko-KR" altLang="en-US" sz="1800" b="1" spc="-150" dirty="0"/>
              <a:t>회</a:t>
            </a:r>
          </a:p>
        </p:txBody>
      </p:sp>
      <p:sp>
        <p:nvSpPr>
          <p:cNvPr id="12" name="타원 11"/>
          <p:cNvSpPr/>
          <p:nvPr/>
        </p:nvSpPr>
        <p:spPr>
          <a:xfrm>
            <a:off x="5754157" y="2200872"/>
            <a:ext cx="1368152" cy="12961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spc="-150" dirty="0"/>
              <a:t>16-17</a:t>
            </a:r>
            <a:r>
              <a:rPr lang="ko-KR" altLang="en-US" sz="1800" b="1" spc="-150" dirty="0"/>
              <a:t>세</a:t>
            </a:r>
            <a:endParaRPr lang="en-US" altLang="ko-KR" sz="1800" b="1" spc="-150" dirty="0"/>
          </a:p>
          <a:p>
            <a:pPr algn="ctr"/>
            <a:r>
              <a:rPr lang="ko-KR" altLang="en-US" sz="1800" b="1" spc="-150" dirty="0"/>
              <a:t>주</a:t>
            </a:r>
            <a:r>
              <a:rPr lang="en-US" altLang="ko-KR" sz="1800" b="1" spc="-150" dirty="0"/>
              <a:t>3</a:t>
            </a:r>
            <a:r>
              <a:rPr lang="ko-KR" altLang="en-US" sz="1800" b="1" spc="-150" dirty="0"/>
              <a:t>회</a:t>
            </a:r>
          </a:p>
        </p:txBody>
      </p:sp>
      <p:sp>
        <p:nvSpPr>
          <p:cNvPr id="6" name="양쪽 모서리가 둥근 사각형 5"/>
          <p:cNvSpPr/>
          <p:nvPr/>
        </p:nvSpPr>
        <p:spPr>
          <a:xfrm>
            <a:off x="697005" y="2484487"/>
            <a:ext cx="2201423" cy="792088"/>
          </a:xfrm>
          <a:prstGeom prst="round2Same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>
                <a:solidFill>
                  <a:srgbClr val="002060"/>
                </a:solidFill>
              </a:rPr>
              <a:t>노동 관련 수업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738188" y="6012879"/>
            <a:ext cx="9433048" cy="72008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일과 삶의 균형</a:t>
            </a:r>
            <a:r>
              <a:rPr lang="en-US" altLang="ko-KR" dirty="0"/>
              <a:t>, </a:t>
            </a:r>
            <a:r>
              <a:rPr lang="ko-KR" altLang="en-US" dirty="0"/>
              <a:t>재택근무</a:t>
            </a:r>
            <a:r>
              <a:rPr lang="en-US" altLang="ko-KR" dirty="0"/>
              <a:t>, </a:t>
            </a:r>
            <a:r>
              <a:rPr lang="ko-KR" altLang="en-US" dirty="0"/>
              <a:t>단축 근무 등</a:t>
            </a:r>
            <a:endParaRPr lang="en-US" altLang="ko-KR" dirty="0"/>
          </a:p>
          <a:p>
            <a:pPr algn="ctr"/>
            <a:r>
              <a:rPr lang="ko-KR" altLang="en-US" dirty="0"/>
              <a:t>실제로 일하면서 접하게 될 다양한 제도와 개념을 학습</a:t>
            </a:r>
          </a:p>
        </p:txBody>
      </p:sp>
      <p:pic>
        <p:nvPicPr>
          <p:cNvPr id="2054" name="Picture 6" descr="울산 워라밸지수 '전국 꼴찌' 추락 &lt; 울산양산 &lt; 사회 &lt; 기사본문 - 경상일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08" y="3678273"/>
            <a:ext cx="2880320" cy="20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news.kbs.co.kr/data/news/2020/04/22/4430056_uV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72" y="3678273"/>
            <a:ext cx="3191310" cy="20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15864" y="7020991"/>
            <a:ext cx="8349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hlinkClick r:id="rId7"/>
              </a:rPr>
              <a:t>[</a:t>
            </a:r>
            <a:r>
              <a:rPr lang="ko-KR" altLang="en-US" sz="1400" dirty="0">
                <a:hlinkClick r:id="rId7"/>
              </a:rPr>
              <a:t>교사</a:t>
            </a:r>
            <a:r>
              <a:rPr lang="en-US" altLang="ko-KR" sz="1400" dirty="0">
                <a:hlinkClick r:id="rId7"/>
              </a:rPr>
              <a:t>•</a:t>
            </a:r>
            <a:r>
              <a:rPr lang="ko-KR" altLang="en-US" sz="1400" dirty="0">
                <a:hlinkClick r:id="rId7"/>
              </a:rPr>
              <a:t>청소년상담자용 노동인권지도 시리즈</a:t>
            </a:r>
            <a:r>
              <a:rPr lang="en-US" altLang="ko-KR" sz="1400" dirty="0">
                <a:hlinkClick r:id="rId7"/>
              </a:rPr>
              <a:t>1 EP.02] </a:t>
            </a:r>
            <a:r>
              <a:rPr lang="ko-KR" altLang="en-US" sz="1400" dirty="0">
                <a:hlinkClick r:id="rId7"/>
              </a:rPr>
              <a:t>외국의 청소년 노동인권교육 실태 </a:t>
            </a:r>
            <a:r>
              <a:rPr lang="en-US" altLang="ko-KR" sz="1400" dirty="0">
                <a:hlinkClick r:id="rId7"/>
              </a:rPr>
              <a:t>(youtube.com)</a:t>
            </a:r>
            <a:r>
              <a:rPr lang="ko-KR" alt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7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230625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8308" y="1537492"/>
            <a:ext cx="871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200" spc="-15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노동은 인간의 자기실현 행위로 인간이 자기 본성을 구현하는 과정으로 인식</a:t>
            </a:r>
            <a:endParaRPr lang="en-US" altLang="ko-KR" sz="2200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38188" y="1481279"/>
            <a:ext cx="936104" cy="499152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150" dirty="0">
                <a:latin typeface="나눔스퀘어OTF ExtraBold" pitchFamily="34" charset="-127"/>
                <a:ea typeface="나눔스퀘어OTF ExtraBold" pitchFamily="34" charset="-127"/>
              </a:rPr>
              <a:t>  독일</a:t>
            </a:r>
          </a:p>
        </p:txBody>
      </p:sp>
      <p:pic>
        <p:nvPicPr>
          <p:cNvPr id="2050" name="Picture 2" descr="독일 국기 원형 | 프리미엄 벡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3" b="97778" l="0" r="97778">
                        <a14:foregroundMark x1="9778" y1="38222" x2="9778" y2="3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7" y="1404367"/>
            <a:ext cx="637717" cy="63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5864" y="7020991"/>
            <a:ext cx="8349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hlinkClick r:id="rId5"/>
              </a:rPr>
              <a:t>[</a:t>
            </a:r>
            <a:r>
              <a:rPr lang="ko-KR" altLang="en-US" sz="1400" dirty="0">
                <a:hlinkClick r:id="rId5"/>
              </a:rPr>
              <a:t>교사</a:t>
            </a:r>
            <a:r>
              <a:rPr lang="en-US" altLang="ko-KR" sz="1400" dirty="0">
                <a:hlinkClick r:id="rId5"/>
              </a:rPr>
              <a:t>•</a:t>
            </a:r>
            <a:r>
              <a:rPr lang="ko-KR" altLang="en-US" sz="1400" dirty="0">
                <a:hlinkClick r:id="rId5"/>
              </a:rPr>
              <a:t>청소년상담자용 노동인권지도 시리즈</a:t>
            </a:r>
            <a:r>
              <a:rPr lang="en-US" altLang="ko-KR" sz="1400" dirty="0">
                <a:hlinkClick r:id="rId5"/>
              </a:rPr>
              <a:t>1 EP.02] </a:t>
            </a:r>
            <a:r>
              <a:rPr lang="ko-KR" altLang="en-US" sz="1400" dirty="0">
                <a:hlinkClick r:id="rId5"/>
              </a:rPr>
              <a:t>외국의 청소년 노동인권교육 실태 </a:t>
            </a:r>
            <a:r>
              <a:rPr lang="en-US" altLang="ko-KR" sz="1400" dirty="0">
                <a:hlinkClick r:id="rId5"/>
              </a:rPr>
              <a:t>(youtube.com)</a:t>
            </a:r>
            <a:r>
              <a:rPr lang="ko-KR" altLang="en-US" sz="1400" dirty="0"/>
              <a:t> </a:t>
            </a:r>
          </a:p>
        </p:txBody>
      </p:sp>
      <p:sp>
        <p:nvSpPr>
          <p:cNvPr id="14" name="양쪽 모서리가 둥근 사각형 13"/>
          <p:cNvSpPr/>
          <p:nvPr/>
        </p:nvSpPr>
        <p:spPr>
          <a:xfrm>
            <a:off x="3841772" y="2272528"/>
            <a:ext cx="2697200" cy="456500"/>
          </a:xfrm>
          <a:prstGeom prst="round2SameRect">
            <a:avLst/>
          </a:prstGeom>
          <a:solidFill>
            <a:srgbClr val="94C23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>
                <a:solidFill>
                  <a:srgbClr val="002060"/>
                </a:solidFill>
              </a:rPr>
              <a:t>평생 노동 교육 수행</a:t>
            </a:r>
          </a:p>
        </p:txBody>
      </p:sp>
      <p:sp>
        <p:nvSpPr>
          <p:cNvPr id="3" name="아래쪽 화살표 2"/>
          <p:cNvSpPr/>
          <p:nvPr/>
        </p:nvSpPr>
        <p:spPr>
          <a:xfrm>
            <a:off x="4866336" y="1980431"/>
            <a:ext cx="648072" cy="236009"/>
          </a:xfrm>
          <a:prstGeom prst="downArrow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287090" y="3010928"/>
            <a:ext cx="3319608" cy="3271003"/>
            <a:chOff x="522164" y="3804314"/>
            <a:chExt cx="3319608" cy="3216677"/>
          </a:xfrm>
        </p:grpSpPr>
        <p:sp>
          <p:nvSpPr>
            <p:cNvPr id="4" name="타원 3"/>
            <p:cNvSpPr/>
            <p:nvPr/>
          </p:nvSpPr>
          <p:spPr>
            <a:xfrm>
              <a:off x="522164" y="3819241"/>
              <a:ext cx="3319608" cy="3186823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원형 7"/>
            <p:cNvSpPr/>
            <p:nvPr/>
          </p:nvSpPr>
          <p:spPr>
            <a:xfrm>
              <a:off x="522164" y="3804314"/>
              <a:ext cx="3319608" cy="3216677"/>
            </a:xfrm>
            <a:prstGeom prst="pie">
              <a:avLst>
                <a:gd name="adj1" fmla="val 1753051"/>
                <a:gd name="adj2" fmla="val 1622614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307208" y="4621037"/>
              <a:ext cx="1749519" cy="1588082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spc="-300">
                  <a:solidFill>
                    <a:srgbClr val="FF0066"/>
                  </a:solidFill>
                </a:rPr>
                <a:t>중등</a:t>
              </a:r>
              <a:endParaRPr lang="en-US" altLang="ko-KR" sz="2400" b="1" spc="-300" dirty="0">
                <a:solidFill>
                  <a:srgbClr val="FF0066"/>
                </a:solidFill>
              </a:endParaRPr>
            </a:p>
            <a:p>
              <a:pPr algn="ctr"/>
              <a:r>
                <a:rPr lang="ko-KR" altLang="en-US" sz="2400" b="1" spc="-300" dirty="0">
                  <a:solidFill>
                    <a:srgbClr val="FF0066"/>
                  </a:solidFill>
                </a:rPr>
                <a:t>일반</a:t>
              </a:r>
              <a:endParaRPr lang="en-US" altLang="ko-KR" sz="2400" b="1" spc="-300" dirty="0">
                <a:solidFill>
                  <a:srgbClr val="FF0066"/>
                </a:solidFill>
              </a:endParaRPr>
            </a:p>
            <a:p>
              <a:pPr algn="ctr"/>
              <a:r>
                <a:rPr lang="ko-KR" altLang="en-US" sz="2400" b="1" spc="-300" dirty="0" err="1">
                  <a:solidFill>
                    <a:srgbClr val="FF0066"/>
                  </a:solidFill>
                </a:rPr>
                <a:t>사회과</a:t>
              </a:r>
              <a:endParaRPr lang="ko-KR" altLang="en-US" sz="2400" b="1" spc="-300" dirty="0">
                <a:solidFill>
                  <a:srgbClr val="FF0066"/>
                </a:solidFill>
              </a:endParaRPr>
            </a:p>
          </p:txBody>
        </p:sp>
      </p:grpSp>
      <p:cxnSp>
        <p:nvCxnSpPr>
          <p:cNvPr id="11" name="구부러진 연결선 10"/>
          <p:cNvCxnSpPr/>
          <p:nvPr/>
        </p:nvCxnSpPr>
        <p:spPr>
          <a:xfrm flipV="1">
            <a:off x="3056728" y="3482832"/>
            <a:ext cx="785046" cy="441815"/>
          </a:xfrm>
          <a:prstGeom prst="curvedConnector3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41772" y="3136240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노동 교육 </a:t>
            </a:r>
            <a:endParaRPr lang="en-US" altLang="ko-KR" spc="-300" dirty="0"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약</a:t>
            </a:r>
            <a:r>
              <a:rPr lang="en-US" altLang="ko-KR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1/3~1/4</a:t>
            </a:r>
            <a:endParaRPr lang="ko-KR" altLang="en-US" spc="-300" dirty="0"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순서도: 천공 테이프 20"/>
          <p:cNvSpPr/>
          <p:nvPr/>
        </p:nvSpPr>
        <p:spPr>
          <a:xfrm>
            <a:off x="5706740" y="3001630"/>
            <a:ext cx="4408026" cy="2918169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4C2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“</a:t>
            </a:r>
            <a:r>
              <a:rPr lang="ko-KR" altLang="en-US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직업과 생업 활동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은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삶의 수준</a:t>
            </a:r>
            <a:r>
              <a:rPr lang="en-US" altLang="ko-KR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개인적 자기실현 기회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</a:p>
          <a:p>
            <a:pPr algn="ctr"/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그리고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사회적 인정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을 결정한다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.”</a:t>
            </a:r>
          </a:p>
          <a:p>
            <a:pPr algn="ctr"/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중등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&lt;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사회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&gt;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교과 중에서</a:t>
            </a:r>
          </a:p>
        </p:txBody>
      </p:sp>
    </p:spTree>
    <p:extLst>
      <p:ext uri="{BB962C8B-B14F-4D97-AF65-F5344CB8AC3E}">
        <p14:creationId xmlns:p14="http://schemas.microsoft.com/office/powerpoint/2010/main" val="10965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917951" y="3812242"/>
            <a:ext cx="2088304" cy="654540"/>
          </a:xfrm>
          <a:prstGeom prst="rect">
            <a:avLst/>
          </a:prstGeom>
          <a:solidFill>
            <a:srgbClr val="94C23D"/>
          </a:solidFill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학습목표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755" y="4753679"/>
            <a:ext cx="633603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800" indent="-396000">
              <a:spcAft>
                <a:spcPts val="1200"/>
              </a:spcAft>
              <a:buFont typeface="+mj-lt"/>
              <a:buAutoNum type="arabicPeriod"/>
            </a:pPr>
            <a:r>
              <a:rPr lang="ko-KR" altLang="en-US" sz="2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속 노동 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권의 의미를 설명할 수 있다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514800" indent="-396000">
              <a:spcAft>
                <a:spcPts val="1200"/>
              </a:spcAft>
              <a:buFont typeface="+mj-lt"/>
              <a:buAutoNum type="arabicPeriod"/>
            </a:pP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역할을 설명할 수 있다</a:t>
            </a:r>
            <a:r>
              <a:rPr lang="en-US" altLang="ko-KR" sz="2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514800" indent="-396000">
              <a:spcAft>
                <a:spcPts val="1200"/>
              </a:spcAft>
              <a:buFont typeface="+mj-lt"/>
              <a:buAutoNum type="arabicPeriod"/>
            </a:pPr>
            <a:r>
              <a:rPr lang="ko-KR" altLang="en-US" sz="2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노동조합의 역할을 설명할 수 있다</a:t>
            </a:r>
            <a:r>
              <a:rPr lang="en-US" altLang="ko-KR" sz="2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899" y="2626538"/>
            <a:ext cx="4145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800" b="1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노동인권지키기</a:t>
            </a:r>
            <a:endParaRPr lang="ko-KR" altLang="en-US" sz="4800" b="1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899" y="2117958"/>
            <a:ext cx="3760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 </a:t>
            </a: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- 2</a:t>
            </a:r>
            <a:r>
              <a:rPr lang="ko-KR" altLang="en-US" sz="3200" spc="-150" dirty="0" err="1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차시</a:t>
            </a:r>
            <a:endParaRPr lang="ko-KR" altLang="en-US" sz="3200" spc="-150" dirty="0">
              <a:solidFill>
                <a:srgbClr val="6F6F6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773167" y="2666676"/>
            <a:ext cx="720080" cy="720080"/>
          </a:xfrm>
          <a:prstGeom prst="ellipse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40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40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7474" y="2626538"/>
            <a:ext cx="5070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</a:t>
            </a:r>
            <a:r>
              <a:rPr lang="en-US" altLang="ko-KR" sz="4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4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권에 대하여</a:t>
            </a:r>
          </a:p>
        </p:txBody>
      </p:sp>
    </p:spTree>
    <p:extLst>
      <p:ext uri="{BB962C8B-B14F-4D97-AF65-F5344CB8AC3E}">
        <p14:creationId xmlns:p14="http://schemas.microsoft.com/office/powerpoint/2010/main" val="32807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437850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</a:t>
            </a:r>
            <a:r>
              <a:rPr lang="ko-KR" altLang="en-US" sz="4600" spc="-3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6340" y="7092999"/>
            <a:ext cx="5708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SNL</a:t>
            </a:r>
            <a:r>
              <a:rPr lang="ko-KR" altLang="en-US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코리아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https://www.youtube.com/watch?v=006mHnn8ya4&amp;t=260s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4" y="1620391"/>
            <a:ext cx="9011605" cy="509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48270" y="276922"/>
            <a:ext cx="41364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734062" y="1382089"/>
            <a:ext cx="4371799" cy="906302"/>
            <a:chOff x="727696" y="1889373"/>
            <a:chExt cx="4371799" cy="906302"/>
          </a:xfrm>
        </p:grpSpPr>
        <p:sp>
          <p:nvSpPr>
            <p:cNvPr id="26" name="TextBox 25"/>
            <p:cNvSpPr txBox="1"/>
            <p:nvPr/>
          </p:nvSpPr>
          <p:spPr>
            <a:xfrm>
              <a:off x="1494272" y="2259050"/>
              <a:ext cx="3605223" cy="536625"/>
            </a:xfrm>
            <a:prstGeom prst="rect">
              <a:avLst/>
            </a:prstGeom>
            <a:solidFill>
              <a:srgbClr val="E84246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교장노동조합 </a:t>
              </a:r>
              <a:r>
                <a:rPr lang="en-US" altLang="ko-KR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(NAHT)</a:t>
              </a:r>
            </a:p>
          </p:txBody>
        </p:sp>
        <p:sp>
          <p:nvSpPr>
            <p:cNvPr id="2" name="평행 사변형 1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7696" y="1889373"/>
              <a:ext cx="1162620" cy="542270"/>
            </a:xfrm>
            <a:prstGeom prst="rect">
              <a:avLst/>
            </a:prstGeom>
            <a:solidFill>
              <a:srgbClr val="E84246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영국</a:t>
              </a:r>
              <a:endParaRPr lang="en-US" altLang="ko-KR" sz="2800" spc="-15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5898279" y="1388182"/>
            <a:ext cx="4359437" cy="906302"/>
            <a:chOff x="601589" y="1889373"/>
            <a:chExt cx="4359437" cy="906302"/>
          </a:xfrm>
        </p:grpSpPr>
        <p:sp>
          <p:nvSpPr>
            <p:cNvPr id="29" name="TextBox 28"/>
            <p:cNvSpPr txBox="1"/>
            <p:nvPr/>
          </p:nvSpPr>
          <p:spPr>
            <a:xfrm>
              <a:off x="1494272" y="2259050"/>
              <a:ext cx="3466754" cy="536625"/>
            </a:xfrm>
            <a:prstGeom prst="rect">
              <a:avLst/>
            </a:prstGeom>
            <a:solidFill>
              <a:srgbClr val="95C11E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판사노동조합 </a:t>
              </a:r>
              <a:r>
                <a:rPr lang="en-US" altLang="ko-KR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(USM)</a:t>
              </a:r>
            </a:p>
          </p:txBody>
        </p:sp>
        <p:sp>
          <p:nvSpPr>
            <p:cNvPr id="30" name="평행 사변형 29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589" y="1889373"/>
              <a:ext cx="1288727" cy="542270"/>
            </a:xfrm>
            <a:prstGeom prst="rect">
              <a:avLst/>
            </a:prstGeom>
            <a:solidFill>
              <a:srgbClr val="95C11E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프랑스</a:t>
              </a:r>
              <a:endParaRPr lang="en-US" altLang="ko-KR" sz="2800" spc="-15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727695" y="6517574"/>
            <a:ext cx="2192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/>
              <a:t>https://www.naht.org.uk/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5609208" y="6541100"/>
            <a:ext cx="32792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/>
              <a:t>https://www.union-syndicale-magistrats.org/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08" y="2399059"/>
            <a:ext cx="5287325" cy="40091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669" y="2399058"/>
            <a:ext cx="4992022" cy="40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1711" y="210834"/>
            <a:ext cx="41364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BA9C5C4-195E-406B-AC02-157F08314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3307" y="2692468"/>
            <a:ext cx="4790770" cy="3464427"/>
          </a:xfrm>
          <a:prstGeom prst="rect">
            <a:avLst/>
          </a:prstGeom>
        </p:spPr>
      </p:pic>
      <p:grpSp>
        <p:nvGrpSpPr>
          <p:cNvPr id="27" name="그룹 26"/>
          <p:cNvGrpSpPr/>
          <p:nvPr/>
        </p:nvGrpSpPr>
        <p:grpSpPr>
          <a:xfrm>
            <a:off x="5617796" y="1476375"/>
            <a:ext cx="4625448" cy="906302"/>
            <a:chOff x="854776" y="1889373"/>
            <a:chExt cx="4369254" cy="906302"/>
          </a:xfrm>
        </p:grpSpPr>
        <p:sp>
          <p:nvSpPr>
            <p:cNvPr id="28" name="TextBox 27"/>
            <p:cNvSpPr txBox="1"/>
            <p:nvPr/>
          </p:nvSpPr>
          <p:spPr>
            <a:xfrm>
              <a:off x="1494272" y="2259050"/>
              <a:ext cx="3729758" cy="536625"/>
            </a:xfrm>
            <a:prstGeom prst="rect">
              <a:avLst/>
            </a:prstGeom>
            <a:solidFill>
              <a:srgbClr val="E84246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2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정보기관 비밀요원 노동조합</a:t>
              </a:r>
              <a:endParaRPr lang="en-US" altLang="ko-KR" sz="2400" spc="-25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9" name="평행 사변형 28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4776" y="1889373"/>
              <a:ext cx="1035540" cy="542270"/>
            </a:xfrm>
            <a:prstGeom prst="rect">
              <a:avLst/>
            </a:prstGeom>
            <a:solidFill>
              <a:srgbClr val="E84246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영국</a:t>
              </a:r>
              <a:endParaRPr lang="en-US" altLang="ko-KR" sz="2800" spc="-15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714128" y="1476375"/>
            <a:ext cx="4371799" cy="906302"/>
            <a:chOff x="727696" y="1889373"/>
            <a:chExt cx="4371799" cy="906302"/>
          </a:xfrm>
        </p:grpSpPr>
        <p:sp>
          <p:nvSpPr>
            <p:cNvPr id="37" name="TextBox 36"/>
            <p:cNvSpPr txBox="1"/>
            <p:nvPr/>
          </p:nvSpPr>
          <p:spPr>
            <a:xfrm>
              <a:off x="1494272" y="2259050"/>
              <a:ext cx="3605223" cy="536625"/>
            </a:xfrm>
            <a:prstGeom prst="rect">
              <a:avLst/>
            </a:prstGeom>
            <a:solidFill>
              <a:srgbClr val="449DD7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군인 노동조합 홈페이지</a:t>
              </a:r>
              <a:endParaRPr lang="en-US" altLang="ko-KR" sz="2400" spc="-15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8" name="평행 사변형 37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7696" y="1889373"/>
              <a:ext cx="1162620" cy="542270"/>
            </a:xfrm>
            <a:prstGeom prst="rect">
              <a:avLst/>
            </a:prstGeom>
            <a:solidFill>
              <a:srgbClr val="449DD7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altLang="ko-KR" sz="2800" spc="-150" dirty="0">
                  <a:solidFill>
                    <a:schemeClr val="bg1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EU</a:t>
              </a: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287090" y="6931322"/>
            <a:ext cx="201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/>
              <a:t>https://euromil.org/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11" y="2488473"/>
            <a:ext cx="5123503" cy="3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252239"/>
            <a:ext cx="421981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5609208" y="1889373"/>
            <a:ext cx="4359437" cy="906302"/>
            <a:chOff x="601589" y="1889373"/>
            <a:chExt cx="4359437" cy="906302"/>
          </a:xfrm>
        </p:grpSpPr>
        <p:sp>
          <p:nvSpPr>
            <p:cNvPr id="29" name="TextBox 28"/>
            <p:cNvSpPr txBox="1"/>
            <p:nvPr/>
          </p:nvSpPr>
          <p:spPr>
            <a:xfrm>
              <a:off x="1494272" y="2259050"/>
              <a:ext cx="3466754" cy="53662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소방관 노동조합 파업</a:t>
              </a:r>
              <a:endPara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평행 사변형 29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589" y="1889373"/>
              <a:ext cx="1288727" cy="54227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프랑스</a:t>
              </a:r>
              <a:endPara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741933" y="1889373"/>
            <a:ext cx="4359437" cy="906302"/>
            <a:chOff x="601589" y="1889373"/>
            <a:chExt cx="4359437" cy="906302"/>
          </a:xfrm>
        </p:grpSpPr>
        <p:sp>
          <p:nvSpPr>
            <p:cNvPr id="15" name="TextBox 14"/>
            <p:cNvSpPr txBox="1"/>
            <p:nvPr/>
          </p:nvSpPr>
          <p:spPr>
            <a:xfrm>
              <a:off x="1494272" y="2259050"/>
              <a:ext cx="3466754" cy="536625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간호사 노동조합 파업</a:t>
              </a:r>
              <a:endPara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6" name="평행 사변형 15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1589" y="1889373"/>
              <a:ext cx="1288727" cy="54227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프랑스</a:t>
              </a:r>
              <a:endPara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19" name="그림 18" descr="사람, 텍스트, 실외, 사람들이(가) 표시된 사진&#10;&#10;자동 생성된 설명">
            <a:extLst>
              <a:ext uri="{FF2B5EF4-FFF2-40B4-BE49-F238E27FC236}">
                <a16:creationId xmlns:a16="http://schemas.microsoft.com/office/drawing/2014/main" id="{3339499D-1F21-4D56-97A0-D7E36AB7D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0" y="3002779"/>
            <a:ext cx="5086893" cy="4124090"/>
          </a:xfrm>
          <a:prstGeom prst="rect">
            <a:avLst/>
          </a:prstGeom>
        </p:spPr>
      </p:pic>
      <p:pic>
        <p:nvPicPr>
          <p:cNvPr id="21" name="Picture 2" descr="28일 파리 시내에서 집회에 나선 프랑스 소방관들 [AFP=연합뉴스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58" y="3002779"/>
            <a:ext cx="4144587" cy="276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829463" y="5835154"/>
            <a:ext cx="4434227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연합뉴스 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2020.01.29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프랑스 소방관들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위험수당 인상요구 </a:t>
            </a:r>
          </a:p>
          <a:p>
            <a:pPr>
              <a:spcAft>
                <a:spcPts val="100"/>
              </a:spcAft>
            </a:pP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집회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…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경찰과 충돌</a:t>
            </a:r>
            <a:endParaRPr lang="en-US" altLang="ko-KR" sz="1400" spc="-1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8987" y="6280247"/>
            <a:ext cx="3489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https://www.yna.co.kr/view/AKR20200129005200081 </a:t>
            </a:r>
          </a:p>
        </p:txBody>
      </p:sp>
    </p:spTree>
    <p:extLst>
      <p:ext uri="{BB962C8B-B14F-4D97-AF65-F5344CB8AC3E}">
        <p14:creationId xmlns:p14="http://schemas.microsoft.com/office/powerpoint/2010/main" val="4195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80693" y="7180590"/>
            <a:ext cx="9681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[</a:t>
            </a:r>
            <a:r>
              <a:rPr lang="ko-KR" altLang="en-US" sz="1400" dirty="0" smtClean="0"/>
              <a:t>출처</a:t>
            </a:r>
            <a:r>
              <a:rPr lang="en-US" altLang="ko-KR" sz="1400" dirty="0" smtClean="0"/>
              <a:t>: YTN, </a:t>
            </a:r>
            <a:r>
              <a:rPr lang="ko-KR" altLang="en-US" sz="1400" dirty="0" smtClean="0"/>
              <a:t>프랑스에선 왜 파업이 자주 일어날까요</a:t>
            </a:r>
            <a:r>
              <a:rPr lang="en-US" altLang="ko-KR" sz="1400" dirty="0" smtClean="0"/>
              <a:t>? https</a:t>
            </a:r>
            <a:r>
              <a:rPr lang="en-US" altLang="ko-KR" sz="1400" dirty="0"/>
              <a:t>://www.youtube.com/watch?v=odUBCCMxKQY</a:t>
            </a:r>
            <a:endParaRPr lang="ko-KR" altLang="en-US" sz="1400" dirty="0"/>
          </a:p>
        </p:txBody>
      </p:sp>
      <p:sp>
        <p:nvSpPr>
          <p:cNvPr id="5" name="직사각형 4"/>
          <p:cNvSpPr/>
          <p:nvPr/>
        </p:nvSpPr>
        <p:spPr>
          <a:xfrm>
            <a:off x="306140" y="180231"/>
            <a:ext cx="714529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노동조합에 대한 인식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8" y="1404366"/>
            <a:ext cx="9289032" cy="527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06140" y="180231"/>
            <a:ext cx="714529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노동조합에 대한 인식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3" y="1764407"/>
            <a:ext cx="947964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306140" y="180231"/>
            <a:ext cx="714529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노동조합에 대한 인식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8689" y="7110908"/>
            <a:ext cx="3179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https://www.youtube.com/watch?v=b1T3dOAfTm0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36" y="1476375"/>
            <a:ext cx="84969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똘레랑스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95" y="324247"/>
            <a:ext cx="10693400" cy="6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5462141" y="2105025"/>
            <a:ext cx="3981449" cy="499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285875" y="2105025"/>
            <a:ext cx="3981449" cy="499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276612"/>
            <a:ext cx="1630320" cy="777651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400" b="1" spc="-12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400" b="1" spc="-12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400" b="1" spc="-12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  <a:endParaRPr lang="ko-KR" altLang="en-US" sz="4400" b="1" spc="-12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1614" y="1394842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파업에 대한 보도 기사 비교</a:t>
            </a:r>
            <a:endParaRPr lang="en-US" altLang="ko-KR" sz="2800" spc="-17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127165"/>
              </p:ext>
            </p:extLst>
          </p:nvPr>
        </p:nvGraphicFramePr>
        <p:xfrm>
          <a:off x="1492034" y="2291705"/>
          <a:ext cx="3527642" cy="4877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94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4   2021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년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04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월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27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화요일 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파업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285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도시락 싸 들고 온 학부모들</a:t>
                      </a:r>
                    </a:p>
                    <a:p>
                      <a:pPr latinLnBrk="1"/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    “왜 아이들이 피해봐야 하나” 분통 </a:t>
                      </a:r>
                      <a:endParaRPr lang="en-US" altLang="ko-KR" sz="1800" spc="-140" baseline="0" dirty="0"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  <a:p>
                      <a:pPr latinLnBrk="1"/>
                      <a:endParaRPr lang="en-US" altLang="ko-KR" sz="1200" spc="-14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“아이들을 볼모로 한 ‘파업’을 언제까지 되풀이할 건가요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?”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학교 급식 종사자가 총파업에 들어간 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3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낮 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12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시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서울의 한 초등학교 정문은 오전 수업만 마치고 나온 학생과 학부모들로 북새 통을 이뤘다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평소라면 급식을 먹고   있을 시간 이었지만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총파업으로 조리사들이 자리를 </a:t>
                      </a:r>
                      <a:r>
                        <a:rPr lang="ko-KR" altLang="en-US" sz="1200" spc="-130" baseline="0" dirty="0" err="1">
                          <a:latin typeface="나눔스퀘어OTF Bold" pitchFamily="34" charset="-127"/>
                          <a:ea typeface="나눔스퀘어OTF Bold" pitchFamily="34" charset="-127"/>
                        </a:rPr>
                        <a:t>비우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게 되자 학교는 ‘단축 수업’을      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3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학년 자녀를 기다리던 ‘</a:t>
                      </a:r>
                      <a:r>
                        <a:rPr lang="ko-KR" altLang="en-US" sz="1200" spc="-130" baseline="0" dirty="0" err="1">
                          <a:latin typeface="나눔스퀘어OTF Bold" pitchFamily="34" charset="-127"/>
                          <a:ea typeface="나눔스퀘어OTF Bold" pitchFamily="34" charset="-127"/>
                        </a:rPr>
                        <a:t>워킹맘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’ 윤모 씨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(40)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는 “집에는 아이를 봐줄 사람이 없기 때문에 어쩔 수 없이 휴가를 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.”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고 말했다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○○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노조연대의 총파업 첫날부터 학교 현장 은 ‘급식 대란’으로 몸살을 앓았다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임금 인상과 처우 개선을 요구하기 위해 벌인 파업의 불똥이 학부모와 학생들에게 튀었다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아무것도 모르는 천진난만한 아이들은 급식 대신 마련된 빵과 우유를 먹으며 “소풍 온 것 같다”는 반응을 보이기 도 했지만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학부모들은 아이들 걱정에 온종일 발을 굴러야 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</a:t>
                      </a:r>
                      <a:endParaRPr lang="ko-KR" altLang="en-US" sz="1200" spc="-13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21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 gridSpan="2">
                  <a:txBody>
                    <a:bodyPr/>
                    <a:lstStyle/>
                    <a:p>
                      <a:pPr algn="r" latinLnBrk="1"/>
                      <a:r>
                        <a:rPr lang="ko-KR" altLang="en-US" sz="1200" spc="-10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○○신문</a:t>
                      </a:r>
                      <a:r>
                        <a:rPr lang="ko-KR" altLang="en-US" sz="1200" spc="-10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</a:t>
                      </a:r>
                      <a:r>
                        <a:rPr lang="en-US" altLang="ko-KR" sz="1200" spc="-10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2019.7.4.</a:t>
                      </a:r>
                      <a:endParaRPr lang="ko-KR" altLang="en-US" sz="1200" spc="-10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54000" marR="54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타원 23"/>
          <p:cNvSpPr/>
          <p:nvPr/>
        </p:nvSpPr>
        <p:spPr>
          <a:xfrm>
            <a:off x="4192375" y="2412479"/>
            <a:ext cx="554003" cy="554003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ko-KR" altLang="en-US" sz="2800" dirty="0">
                <a:latin typeface="나눔스퀘어OTF ExtraBold" pitchFamily="34" charset="-127"/>
                <a:ea typeface="나눔스퀘어OTF ExtraBold" pitchFamily="34" charset="-127"/>
              </a:rPr>
              <a:t>가</a:t>
            </a: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685600"/>
              </p:ext>
            </p:extLst>
          </p:nvPr>
        </p:nvGraphicFramePr>
        <p:xfrm>
          <a:off x="5668300" y="2291705"/>
          <a:ext cx="3527642" cy="4585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94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파업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2021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년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04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월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27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화요일  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5</a:t>
                      </a:r>
                      <a:endParaRPr lang="ko-KR" altLang="en-US" sz="800" spc="-5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285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“불편해도 괜찮아”</a:t>
                      </a:r>
                      <a:r>
                        <a:rPr lang="en-US" altLang="ko-KR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… </a:t>
                      </a:r>
                    </a:p>
                    <a:p>
                      <a:pPr latinLnBrk="1"/>
                      <a:r>
                        <a:rPr lang="en-US" altLang="ko-KR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      </a:t>
                      </a:r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교사</a:t>
                      </a:r>
                      <a:r>
                        <a:rPr lang="en-US" altLang="ko-KR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·</a:t>
                      </a:r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학생들</a:t>
                      </a:r>
                      <a:r>
                        <a:rPr lang="en-US" altLang="ko-KR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, </a:t>
                      </a:r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파업 지지 잇따라 </a:t>
                      </a:r>
                      <a:endParaRPr lang="en-US" altLang="ko-KR" sz="1800" spc="-140" baseline="0" dirty="0"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  <a:p>
                      <a:pPr latinLnBrk="1"/>
                      <a:endParaRPr lang="en-US" altLang="ko-KR" sz="1200" spc="-14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공공부문 </a:t>
                      </a:r>
                      <a:r>
                        <a:rPr lang="ko-KR" altLang="en-US" sz="1200" spc="-130" baseline="0" dirty="0" err="1">
                          <a:latin typeface="나눔스퀘어OTF Bold" pitchFamily="34" charset="-127"/>
                          <a:ea typeface="나눔스퀘어OTF Bold" pitchFamily="34" charset="-127"/>
                        </a:rPr>
                        <a:t>비정규직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노동자들이 파업에 들어간 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3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전국 곳곳에서 파업 지지도 잇따랐다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  </a:t>
                      </a:r>
                    </a:p>
                    <a:p>
                      <a:pPr algn="just" latinLnBrk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부 지역 학생과 학부모들은 “불편해도 괜찮다” 며 “나와 함께 사는 누군가의 권리를 지켜주는 일”이라고 이들의 파업을 응원했다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이날 인천 동구 ○○초등학교 학생들은 조리 실을 찾아 응원 메시지를 전달했다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이들 초등 학생은 “저희 걱정 마시고 원하는 것을 이루시길   바랍니다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!!”, “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나는 그분들의 권리를 지키기   위해 빵을 먹을 것이다” 등의 글귀가 적힌 응원 메시지를 전달했다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이 학교는 지난달 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28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   학교장 이름으로 학부모들에게 ‘대체 급식     제공 안내’ 라는 제목의 가정통신문을 보내     학교 </a:t>
                      </a:r>
                      <a:r>
                        <a:rPr lang="ko-KR" altLang="en-US" sz="1200" spc="-130" baseline="0" dirty="0" err="1">
                          <a:latin typeface="나눔스퀘어OTF Bold" pitchFamily="34" charset="-127"/>
                          <a:ea typeface="나눔스퀘어OTF Bold" pitchFamily="34" charset="-127"/>
                        </a:rPr>
                        <a:t>비정규직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노동자들의 파업을 지지하고   학부모들의 배려를 구했다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</a:t>
                      </a:r>
                      <a:endParaRPr lang="ko-KR" altLang="en-US" sz="1200" spc="-13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21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 gridSpan="2">
                  <a:txBody>
                    <a:bodyPr/>
                    <a:lstStyle/>
                    <a:p>
                      <a:pPr algn="r" latinLnBrk="1"/>
                      <a:r>
                        <a:rPr lang="ko-KR" altLang="en-US" sz="1200" spc="-10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□□신문</a:t>
                      </a:r>
                      <a:r>
                        <a:rPr lang="ko-KR" altLang="en-US" sz="1200" spc="-10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</a:t>
                      </a:r>
                      <a:r>
                        <a:rPr lang="en-US" altLang="ko-KR" sz="1200" spc="-10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2019.7.4.</a:t>
                      </a:r>
                      <a:endParaRPr lang="ko-KR" altLang="en-US" sz="1200" spc="-10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54000" marR="54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타원 26"/>
          <p:cNvSpPr/>
          <p:nvPr/>
        </p:nvSpPr>
        <p:spPr>
          <a:xfrm>
            <a:off x="8721372" y="2556495"/>
            <a:ext cx="554003" cy="554003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ko-KR" altLang="en-US" sz="2800" dirty="0">
                <a:latin typeface="나눔스퀘어OTF ExtraBold" pitchFamily="34" charset="-127"/>
                <a:ea typeface="나눔스퀘어OTF ExtraBold" pitchFamily="34" charset="-127"/>
              </a:rPr>
              <a:t>나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474646" y="393826"/>
            <a:ext cx="9218753" cy="660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ko-KR" altLang="en-US" sz="4000" b="1" spc="-200" dirty="0">
                <a:solidFill>
                  <a:schemeClr val="accent6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인식에 대한  신문기사 바라보기</a:t>
            </a:r>
            <a:endParaRPr lang="en-US" altLang="ko-KR" sz="4000" b="1" spc="-200" dirty="0">
              <a:solidFill>
                <a:schemeClr val="accent6">
                  <a:lumMod val="40000"/>
                  <a:lumOff val="6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8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128150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1383" y="1394842"/>
            <a:ext cx="2694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신문기사 비교하기</a:t>
            </a:r>
            <a:endParaRPr lang="en-US" altLang="ko-KR" sz="2800" spc="-17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026096"/>
              </p:ext>
            </p:extLst>
          </p:nvPr>
        </p:nvGraphicFramePr>
        <p:xfrm>
          <a:off x="1295400" y="2106198"/>
          <a:ext cx="8124825" cy="4970877"/>
        </p:xfrm>
        <a:graphic>
          <a:graphicData uri="http://schemas.openxmlformats.org/drawingml/2006/table">
            <a:tbl>
              <a:tblPr/>
              <a:tblGrid>
                <a:gridCol w="1198379">
                  <a:extLst>
                    <a:ext uri="{9D8B030D-6E8A-4147-A177-3AD203B41FA5}">
                      <a16:colId xmlns:a16="http://schemas.microsoft.com/office/drawing/2014/main" val="1064196469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1146021764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3853832343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253601233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1788475540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1696276661"/>
                    </a:ext>
                  </a:extLst>
                </a:gridCol>
                <a:gridCol w="1128631">
                  <a:extLst>
                    <a:ext uri="{9D8B030D-6E8A-4147-A177-3AD203B41FA5}">
                      <a16:colId xmlns:a16="http://schemas.microsoft.com/office/drawing/2014/main" val="2289166554"/>
                    </a:ext>
                  </a:extLst>
                </a:gridCol>
              </a:tblGrid>
              <a:tr h="14584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기사가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보도하고</a:t>
                      </a:r>
                      <a:endParaRPr lang="en-US" altLang="ko-KR" sz="1800" b="1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있는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사건은</a:t>
                      </a:r>
                      <a:r>
                        <a:rPr lang="en-US" altLang="ko-KR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?</a:t>
                      </a:r>
                      <a:endParaRPr lang="ko-KR" altLang="en-US" sz="1800" b="1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868714"/>
                  </a:ext>
                </a:extLst>
              </a:tr>
              <a:tr h="4358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구   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○○신문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□□신문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458279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눈에 띄는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단어나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표현은</a:t>
                      </a:r>
                      <a:r>
                        <a:rPr lang="en-US" altLang="ko-KR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037820"/>
                  </a:ext>
                </a:extLst>
              </a:tr>
              <a:tr h="41910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기사가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전달하는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이미지를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체크해 </a:t>
                      </a:r>
                      <a:endParaRPr lang="en-US" altLang="ko-KR" sz="1800" b="1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봅시다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긍정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중립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긍정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중립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234496"/>
                  </a:ext>
                </a:extLst>
              </a:tr>
              <a:tr h="11811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5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4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01.프로젝트-SUM\[프로젝트]취업지원센터\18.표준교안ppt제작\png저장\3-1_2차시\03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2124447"/>
            <a:ext cx="785774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01.프로젝트-SUM\[프로젝트]취업지원센터\18.표준교안ppt제작\png저장\3-1_2차시\03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3303753"/>
            <a:ext cx="785774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01.프로젝트-SUM\[프로젝트]취업지원센터\18.표준교안ppt제작\png저장\3-1_2차시\03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4483059"/>
            <a:ext cx="785774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18288" y="2466722"/>
            <a:ext cx="244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속 노동</a:t>
            </a:r>
            <a:r>
              <a:rPr lang="en-US" altLang="ko-KR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8288" y="3646028"/>
            <a:ext cx="210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노동조합이란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18288" y="4825334"/>
            <a:ext cx="3635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소개 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99728" y="380633"/>
            <a:ext cx="2287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4400" spc="-3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학습목표</a:t>
            </a:r>
            <a:endParaRPr lang="ko-KR" altLang="en-US" sz="44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01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A7ED1-F88B-497E-B7F3-ADB4A90F60E8}"/>
              </a:ext>
            </a:extLst>
          </p:cNvPr>
          <p:cNvSpPr txBox="1"/>
          <p:nvPr/>
        </p:nvSpPr>
        <p:spPr>
          <a:xfrm>
            <a:off x="306140" y="203636"/>
            <a:ext cx="9001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노동조합과 산업재해와의 관계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F6FBCBA-7074-4E42-BAEC-F44B069F2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4367"/>
            <a:ext cx="10693400" cy="5632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B2C14-05DE-470B-B158-D63CFBA70B35}"/>
              </a:ext>
            </a:extLst>
          </p:cNvPr>
          <p:cNvSpPr txBox="1"/>
          <p:nvPr/>
        </p:nvSpPr>
        <p:spPr>
          <a:xfrm>
            <a:off x="0" y="7036509"/>
            <a:ext cx="1060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출처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  <a:hlinkClick r:id="rId4"/>
              </a:rPr>
              <a:t>(kci.go.kr)</a:t>
            </a:r>
            <a:endParaRPr lang="ko-KR" altLang="en-US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C59AD-DD5C-47C0-903A-E5040DA1D1B6}"/>
              </a:ext>
            </a:extLst>
          </p:cNvPr>
          <p:cNvSpPr txBox="1"/>
          <p:nvPr/>
        </p:nvSpPr>
        <p:spPr>
          <a:xfrm>
            <a:off x="90116" y="1486452"/>
            <a:ext cx="10513168" cy="509370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한국노동연구원 사업체패널조사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(2011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년부터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2017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년까지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25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-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산업재해의 발생 및 산업재해 은폐의 결정요인 </a:t>
            </a:r>
            <a:endParaRPr lang="en-US" altLang="ko-KR" sz="25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우선 산업재해의 발생 대비 은폐확률은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66.6%</a:t>
            </a:r>
          </a:p>
          <a:p>
            <a:pPr marL="342900" indent="-342900">
              <a:buFontTx/>
              <a:buChar char="-"/>
            </a:pP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노동조합이 산재발생 및 산재은폐에 미치는 효과 추정</a:t>
            </a:r>
            <a:endParaRPr lang="en-US" altLang="ko-KR" sz="25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결과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) ● </a:t>
            </a:r>
            <a:r>
              <a:rPr lang="ko-KR" altLang="en-US" sz="2500" spc="-150" dirty="0" err="1">
                <a:latin typeface="HY중고딕" panose="02030600000101010101" pitchFamily="18" charset="-127"/>
                <a:ea typeface="HY중고딕" panose="02030600000101010101" pitchFamily="18" charset="-127"/>
              </a:rPr>
              <a:t>노동조합조직률은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통계적 유의하게 산업재해의 발생을 줄이고</a:t>
            </a:r>
            <a:endParaRPr lang="en-US" altLang="ko-KR" sz="25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          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산업재해 은폐를 감소시킴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.</a:t>
            </a: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       </a:t>
            </a:r>
            <a:r>
              <a:rPr lang="en-US" altLang="ko-KR" sz="2500" spc="-15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  ● </a:t>
            </a:r>
            <a:r>
              <a:rPr lang="ko-KR" altLang="en-US" sz="2500" spc="-150" dirty="0" err="1">
                <a:latin typeface="HY중고딕" panose="02030600000101010101" pitchFamily="18" charset="-127"/>
                <a:ea typeface="HY중고딕" panose="02030600000101010101" pitchFamily="18" charset="-127"/>
              </a:rPr>
              <a:t>노조조직률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1%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증가는 산업재해 발생확률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0.7%, </a:t>
            </a: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                                       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산업재해 은폐확률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4.1%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줄임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.</a:t>
            </a:r>
          </a:p>
          <a:p>
            <a:r>
              <a:rPr lang="ko-KR" altLang="en-US" sz="2500" b="1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시사점</a:t>
            </a:r>
            <a:r>
              <a:rPr lang="en-US" altLang="ko-KR" sz="2500" b="1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2500" spc="-150" dirty="0" smtClean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pc="-15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● </a:t>
            </a:r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노동조합의 힘이 강해질수록 작업현장에서 산업안전의 수준을 향상시킬 수 있는 설비투자나 교육훈련 등을 강제하는 방향으로 사용주에게 압력을 가함으로써 산업재해 발생수준을 유효하게 낮추고 있음을 암시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.</a:t>
            </a:r>
          </a:p>
          <a:p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● </a:t>
            </a:r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발생 산업재해에 대해 해당 산업재해가 공상처리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公傷處理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등으로 은폐되지 않도록 산업재해 보고를 적극적으로 강제하는 감시자 역할 수행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.</a:t>
            </a:r>
            <a:endParaRPr lang="ko-KR" altLang="en-US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22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98E726-69D7-404B-94F4-BDEECDE5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5" y="1332359"/>
            <a:ext cx="9916909" cy="5791727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85984F4-27BD-4B01-8776-4CCA227FAC3A}"/>
              </a:ext>
            </a:extLst>
          </p:cNvPr>
          <p:cNvSpPr/>
          <p:nvPr/>
        </p:nvSpPr>
        <p:spPr>
          <a:xfrm>
            <a:off x="234132" y="396255"/>
            <a:ext cx="928903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노조가 불평등 해소</a:t>
            </a:r>
            <a:r>
              <a:rPr lang="en-US" altLang="ko-KR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경제성장에 기여</a:t>
            </a:r>
            <a:r>
              <a:rPr lang="en-US" altLang="ko-KR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미 재무부</a:t>
            </a:r>
            <a:r>
              <a:rPr lang="en-US" altLang="ko-KR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endParaRPr lang="ko-KR" altLang="en-US" sz="3200" b="1" dirty="0">
              <a:solidFill>
                <a:schemeClr val="tx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51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573529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노동조건 결정 시스템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339336"/>
              </p:ext>
            </p:extLst>
          </p:nvPr>
        </p:nvGraphicFramePr>
        <p:xfrm>
          <a:off x="287090" y="2844527"/>
          <a:ext cx="10172178" cy="41765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63466">
                  <a:extLst>
                    <a:ext uri="{9D8B030D-6E8A-4147-A177-3AD203B41FA5}">
                      <a16:colId xmlns:a16="http://schemas.microsoft.com/office/drawing/2014/main" val="1097160569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1279481412"/>
                    </a:ext>
                  </a:extLst>
                </a:gridCol>
              </a:tblGrid>
              <a:tr h="7693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600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개별적 결정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600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집단적 결정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834154"/>
                  </a:ext>
                </a:extLst>
              </a:tr>
              <a:tr h="3407155">
                <a:tc>
                  <a:txBody>
                    <a:bodyPr/>
                    <a:lstStyle/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근로계약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취업규칙 </a:t>
                      </a:r>
                      <a:r>
                        <a:rPr lang="en-US" altLang="ko-KR" sz="3600" spc="-1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</a:t>
                      </a:r>
                      <a:r>
                        <a:rPr lang="ko-KR" altLang="en-US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 이상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단체협약 </a:t>
                      </a:r>
                      <a:r>
                        <a:rPr lang="en-US" altLang="ko-KR" sz="3600" spc="-1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노동조합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노사협의회 의결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(30</a:t>
                      </a:r>
                      <a:r>
                        <a:rPr lang="ko-KR" altLang="en-US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 이상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근로자대표와의 합의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05854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9278" y="1476375"/>
            <a:ext cx="98859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근로조건의 결정</a:t>
            </a:r>
            <a:r>
              <a:rPr lang="en-US" altLang="ko-KR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</a:p>
          <a:p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근로조건은 근로자와 사용자가 동등한 지위에서 자유의사에 따라 결정하여야 한다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2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64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306140" y="263020"/>
            <a:ext cx="61280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20" dirty="0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4600" b="1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과 </a:t>
            </a:r>
            <a:r>
              <a:rPr lang="ko-KR" altLang="en-US" sz="4600" b="1" spc="-120" dirty="0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9759" y="7110908"/>
            <a:ext cx="6137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서울득별시교육청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(2018.12),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고등학교 교육과정 연계 노동인권지도자료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일반고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p131-133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7449" y="1523032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노동자들이 단결한 단체인 노동조합이 조직력을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바탕으로 구매자인 사용자 단체와 노동 조건 등에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대하여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집단 대 집단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협상하는 거예요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7449" y="3285616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노동자들이 개별적으로 노사 관계의 불리함을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극복하는 건 사실상 불가능하거든요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그래서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노동조합으로 단결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 한꺼번에 결정짓는 거예요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22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449" y="5048200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제</a:t>
            </a:r>
            <a:r>
              <a:rPr lang="en-US" altLang="ko-KR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33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근로자의 근로조건 향상을 위하여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자주적인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en-US" altLang="ko-KR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</a:t>
            </a:r>
            <a:r>
              <a:rPr lang="en-US" altLang="ko-KR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단체행동권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가진다고 명시하고 있어요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3556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3" y="1432942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3" y="3193201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3" y="4953459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0847" y="1706523"/>
            <a:ext cx="2074607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</a:t>
            </a:r>
          </a:p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무엇인가요</a:t>
            </a:r>
            <a:r>
              <a: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847" y="3467715"/>
            <a:ext cx="2425664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왜 </a:t>
            </a:r>
            <a:r>
              <a:rPr lang="ko-KR" altLang="en-US" sz="28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</a:t>
            </a:r>
          </a:p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하나요</a:t>
            </a:r>
            <a:r>
              <a: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0847" y="5228907"/>
            <a:ext cx="2515432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법률적으로 </a:t>
            </a:r>
          </a:p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근거</a:t>
            </a: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있나요</a:t>
            </a:r>
            <a:r>
              <a: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95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61280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단체교섭과 단체교섭권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059" y="7110908"/>
            <a:ext cx="5262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100" spc="-15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서울득별시교육청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(2018.12), 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고등학교 교육과정 연계 노동인권지도자료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spc="-15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일반고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p131-133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7449" y="1523032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단체교섭은 노조 측이 요구 사항을 문서로 정리해 사용자 쪽에 </a:t>
            </a:r>
          </a:p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주면 시작돼요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 측에서 검토해서 받아들일 수 있는 것과 </a:t>
            </a:r>
          </a:p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없는 것을 알리죠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교섭은 의견이 팽팽한 사항을 중심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     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진행되고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서로 </a:t>
            </a:r>
            <a:r>
              <a:rPr lang="ko-KR" altLang="en-US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양보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하거나 </a:t>
            </a:r>
            <a:r>
              <a:rPr lang="ko-KR" altLang="en-US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조정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해서 의견 차이를 좁혀 나가요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7449" y="3285616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단체교섭이 타결되면 그 내용을 문서로 작성하는데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그게 단체협약 합의서예요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노사 양쪽이 서명이나 날인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해야만 효력이 생긴답니다</a:t>
            </a:r>
            <a:endParaRPr lang="ko-KR" altLang="en-US" sz="22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449" y="5048200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</a:t>
            </a: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파업</a:t>
            </a:r>
            <a:r>
              <a:rPr lang="en-US" altLang="ko-KR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쟁의 행위</a:t>
            </a:r>
            <a:r>
              <a:rPr lang="en-US" altLang="ko-KR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거부</a:t>
            </a:r>
            <a:r>
              <a:rPr lang="en-US" altLang="ko-KR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행동 같은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행동권을 행사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할 수 있겠지요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200" b="1" spc="-300" dirty="0">
                <a:solidFill>
                  <a:srgbClr val="459D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적법한 절차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따른다면 단체 행동은 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형사상 책임을 지지 않아요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3556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6" y="1432942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6" y="3193201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6" y="4953459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9420" y="1582291"/>
            <a:ext cx="2082621" cy="1225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은 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어떤 과정으로 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이루어지나요</a:t>
            </a:r>
            <a:r>
              <a: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200" y="3343483"/>
            <a:ext cx="2159567" cy="1225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 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타결되면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어떻게 되나요</a:t>
            </a:r>
            <a:r>
              <a: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817" y="5228907"/>
            <a:ext cx="2085828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합의가 되지 </a:t>
            </a:r>
          </a:p>
          <a:p>
            <a:pPr algn="ctr"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않으면요</a:t>
            </a:r>
            <a:r>
              <a: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76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66180" y="2305050"/>
            <a:ext cx="4572569" cy="2095500"/>
          </a:xfrm>
          <a:prstGeom prst="roundRect">
            <a:avLst>
              <a:gd name="adj" fmla="val 7576"/>
            </a:avLst>
          </a:prstGeom>
          <a:solidFill>
            <a:srgbClr val="9185BE"/>
          </a:solidFill>
        </p:spPr>
        <p:txBody>
          <a:bodyPr wrap="none" tIns="79200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통제 아래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조합원이 집단적으로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제공을 거부하는 행위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76875" y="2305050"/>
            <a:ext cx="4622353" cy="2095500"/>
          </a:xfrm>
          <a:prstGeom prst="roundRect">
            <a:avLst>
              <a:gd name="adj" fmla="val 7576"/>
            </a:avLst>
          </a:prstGeom>
          <a:solidFill>
            <a:srgbClr val="449DD7"/>
          </a:solidFill>
        </p:spPr>
        <p:txBody>
          <a:bodyPr wrap="none" tIns="79200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겉으론 작업을 하면서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집단적으로 작업 능률을 떨어뜨려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사용자에게 손해를 입히는 행위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180" y="4591769"/>
            <a:ext cx="4572569" cy="2095500"/>
          </a:xfrm>
          <a:prstGeom prst="roundRect">
            <a:avLst>
              <a:gd name="adj" fmla="val 7576"/>
            </a:avLst>
          </a:prstGeom>
          <a:solidFill>
            <a:srgbClr val="82C17A"/>
          </a:solidFill>
        </p:spPr>
        <p:txBody>
          <a:bodyPr wrap="none" tIns="79200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노동법 및 업무</a:t>
            </a:r>
            <a:r>
              <a:rPr lang="en-US" altLang="ko-KR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시설관리법규 등에서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요구하고 있는 조건대로 작업을 실시하고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업무능률을 저하시키는 행위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76875" y="4591769"/>
            <a:ext cx="4622353" cy="2095500"/>
          </a:xfrm>
          <a:prstGeom prst="roundRect">
            <a:avLst>
              <a:gd name="adj" fmla="val 7576"/>
            </a:avLst>
          </a:prstGeom>
          <a:solidFill>
            <a:srgbClr val="66C1BE"/>
          </a:solidFill>
        </p:spPr>
        <p:txBody>
          <a:bodyPr wrap="none" tIns="79200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사용자의 지휘명령을 거부하고</a:t>
            </a:r>
            <a:r>
              <a:rPr lang="en-US" altLang="ko-KR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운영 일체를 노조에서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관리하는 행위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62124" y="198688"/>
            <a:ext cx="61280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단체교섭과 단체교섭권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9759" y="7110908"/>
            <a:ext cx="6137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서울득별시교육청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(2018.12),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고등학교 교육과정 연계 노동인권지도자료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일반고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p131-133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148" y="1529056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3200" spc="-200" dirty="0">
                <a:solidFill>
                  <a:srgbClr val="C5161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합의 결렬 시에는</a:t>
            </a:r>
            <a:r>
              <a:rPr lang="en-US" altLang="ko-KR" sz="3200" spc="-200" dirty="0">
                <a:solidFill>
                  <a:srgbClr val="C5161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8508" y="1436722"/>
            <a:ext cx="7047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합의 결렬 시 </a:t>
            </a:r>
            <a:r>
              <a:rPr lang="ko-KR" altLang="en-US" sz="4400" b="1" spc="-140" dirty="0">
                <a:solidFill>
                  <a:srgbClr val="7030A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</a:t>
            </a: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측이 쓸 수 있는 단체 행동 카드</a:t>
            </a:r>
            <a:endParaRPr lang="en-US" altLang="ko-KR" sz="22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1286" y="2456482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파  업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9961" y="2456482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태  업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11286" y="4743201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준법 투쟁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9961" y="4743201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생산 관리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46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26220" y="2844527"/>
            <a:ext cx="8712968" cy="3168352"/>
          </a:xfrm>
          <a:prstGeom prst="roundRect">
            <a:avLst>
              <a:gd name="adj" fmla="val 4269"/>
            </a:avLst>
          </a:prstGeom>
          <a:solidFill>
            <a:schemeClr val="accent6"/>
          </a:solidFill>
        </p:spPr>
        <p:txBody>
          <a:bodyPr wrap="none" lIns="90000" tIns="1080000" rtlCol="0">
            <a:noAutofit/>
          </a:bodyPr>
          <a:lstStyle/>
          <a:p>
            <a:pPr>
              <a:spcAft>
                <a:spcPts val="800"/>
              </a:spcAft>
            </a:pPr>
            <a:r>
              <a:rPr lang="ko-KR" altLang="en-US" sz="2200" spc="-15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자기의 주장을 관철시키기 위하여 공장</a:t>
            </a:r>
            <a:r>
              <a:rPr lang="en-US" altLang="ko-KR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작업장을 폐쇄하는 </a:t>
            </a:r>
            <a:r>
              <a:rPr lang="ko-KR" altLang="en-US" sz="2200" spc="-15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것</a:t>
            </a:r>
            <a:r>
              <a:rPr lang="en-US" altLang="ko-KR" sz="2200" spc="-15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8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노동자들의 </a:t>
            </a:r>
            <a:r>
              <a:rPr lang="ko-KR" altLang="en-US" sz="2200" spc="-15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파업</a:t>
            </a:r>
            <a:r>
              <a:rPr lang="en-US" altLang="ko-KR" sz="2200" spc="-15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태업 등의 쟁의행위에 대한 방어수단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적법하게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8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지급하지 않아도 됨</a:t>
            </a:r>
            <a:r>
              <a:rPr lang="en-US" altLang="ko-KR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8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반드시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200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 쟁의행위를 개시한 이후에만 실시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할 수 있음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34132" y="174597"/>
            <a:ext cx="575709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단체교섭과 단체교섭권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9759" y="7110908"/>
            <a:ext cx="6137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서울득별시교육청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(2018.12),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고등학교 교육과정 연계 노동인권지도자료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일반고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p131-133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265" y="1972224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3200" spc="-200" dirty="0">
                <a:solidFill>
                  <a:srgbClr val="C5161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합의 결렬 시에는</a:t>
            </a:r>
            <a:r>
              <a:rPr lang="en-US" altLang="ko-KR" sz="3200" spc="-200" dirty="0">
                <a:solidFill>
                  <a:srgbClr val="C5161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4532" y="1842876"/>
            <a:ext cx="64421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합의 결렬 시 </a:t>
            </a:r>
            <a:r>
              <a:rPr lang="ko-KR" altLang="en-US" sz="4400" b="1" spc="-140" dirty="0">
                <a:solidFill>
                  <a:srgbClr val="459D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</a:t>
            </a: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측이 쓸 수 있는 행동 카드</a:t>
            </a:r>
            <a:endParaRPr lang="en-US" altLang="ko-KR" sz="22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1834" y="3161332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폐쇄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178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477124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3813" y="7110908"/>
            <a:ext cx="2749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자료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안양공업고등학교 교사 장윤호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522164" y="1277418"/>
            <a:ext cx="7296936" cy="68531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3800" spc="-12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3800" spc="-12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나의 진로와 관련된 노동조합은</a:t>
            </a:r>
            <a:r>
              <a:rPr lang="en-US" altLang="ko-KR" sz="3800" spc="-12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3800" spc="-120" dirty="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2003162"/>
            <a:ext cx="9505056" cy="487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1888" y="117527"/>
            <a:ext cx="768550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</a:t>
            </a:r>
            <a:r>
              <a:rPr lang="ko-KR" altLang="en-US" sz="4600" b="1" spc="-3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운동의 발전과정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8" y="1528890"/>
            <a:ext cx="10213331" cy="5184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1121" y="7110908"/>
            <a:ext cx="3494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</a:t>
            </a:r>
            <a:r>
              <a:rPr lang="ko-KR" altLang="en-US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노동 인권과 산업안전 보건 </a:t>
            </a:r>
            <a:r>
              <a:rPr lang="ko-KR" altLang="en-US" sz="1100" spc="-40" dirty="0" err="1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교과서㈜천재교육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1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306140" y="180231"/>
            <a:ext cx="704911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46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유니온</a:t>
            </a:r>
            <a:endParaRPr lang="ko-KR" altLang="en-US" sz="4600" b="1" spc="-3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904146"/>
              </p:ext>
            </p:extLst>
          </p:nvPr>
        </p:nvGraphicFramePr>
        <p:xfrm>
          <a:off x="594172" y="4284687"/>
          <a:ext cx="9505056" cy="27736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072280">
                  <a:extLst>
                    <a:ext uri="{9D8B030D-6E8A-4147-A177-3AD203B41FA5}">
                      <a16:colId xmlns:a16="http://schemas.microsoft.com/office/drawing/2014/main" val="2437591227"/>
                    </a:ext>
                  </a:extLst>
                </a:gridCol>
                <a:gridCol w="6432776">
                  <a:extLst>
                    <a:ext uri="{9D8B030D-6E8A-4147-A177-3AD203B41FA5}">
                      <a16:colId xmlns:a16="http://schemas.microsoft.com/office/drawing/2014/main" val="17617579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구분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설립 목표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38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청년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청년 실업</a:t>
                      </a:r>
                      <a:r>
                        <a:rPr lang="en-US" altLang="ko-KR" dirty="0" smtClean="0"/>
                        <a:t>, </a:t>
                      </a:r>
                      <a:r>
                        <a:rPr lang="ko-KR" altLang="en-US" dirty="0" smtClean="0"/>
                        <a:t>인턴 등 청년 노동 문제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962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노년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노년 취약 계층의 사회 구조적 문제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01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라이더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배달 노동자들의 근로 조건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979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방송 작가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프리랜서 방송 작가들의 노동권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306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알바 노조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아르바이트 노동자의 권익 보장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631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청소년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청소년 고용 사업장의 노동 환경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25195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594172" y="1733124"/>
            <a:ext cx="9505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지금까지의 노동조합은 정규직 노동자를 중심으로 한 단일 기업 노동조합 형태가 주였으며 정규직이 아닌 노동자 나 노동 관계 법령상 노동자로 인정받지 못하는 프리랜서 등은 노동권을 보호받지 못하였다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최근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긱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(Gig)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이코노미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‘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플랫폼 노동’ 등 다양한 비정규직 노동자들이 등장하면서 이들을 대표하기 위한 다양한 형태의 노동조합인 ‘유니온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(union)’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등장하였다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유니온은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 형태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 여부와 상관없이 기존 노동 관계 법령에서 보호받지 못하는 다양한 형태의 노동자들이 연대하여 이들의 이익을 대변하고 활동한다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10397" y="7253486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인권과 산업안전보건교과서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천재교육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2022)</a:t>
            </a:r>
            <a:endParaRPr lang="ko-KR" altLang="en-US" sz="1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02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5606409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알고 있나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212" y="2196455"/>
            <a:ext cx="8818438" cy="402337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사용자의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권익 향상을 도모하기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위해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자발적으로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의무적으로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조직된 단체이다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활동을 뒷받침하는 근거는 세가지가 있다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이를 노동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권이라고 부르는데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,              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500"/>
              </a:spcAft>
            </a:pP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1747" name="Picture 3" descr="D:\01.프로젝트-SUM\[프로젝트]취업지원센터\18.표준교안ppt제작\png저장\3-1_2차시\3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811">
            <a:off x="8107000" y="2623757"/>
            <a:ext cx="5181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01.프로젝트-SUM\[프로젝트]취업지원센터\18.표준교안ppt제작\png저장\3-1_2차시\3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137">
            <a:off x="8683064" y="2623757"/>
            <a:ext cx="5181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323777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4736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37095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559397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075986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592575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109164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625753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320086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836675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353264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869853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386442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23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306140" y="207205"/>
            <a:ext cx="744505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일반노조</a:t>
            </a:r>
          </a:p>
        </p:txBody>
      </p:sp>
      <p:pic>
        <p:nvPicPr>
          <p:cNvPr id="9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6" y="1513193"/>
            <a:ext cx="8755722" cy="7125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67" y="2412479"/>
            <a:ext cx="3623447" cy="482923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8" y="2412479"/>
            <a:ext cx="3621042" cy="374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148" y="1738684"/>
            <a:ext cx="2291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https://riderunion.org/24</a:t>
            </a:r>
          </a:p>
        </p:txBody>
      </p:sp>
    </p:spTree>
    <p:extLst>
      <p:ext uri="{BB962C8B-B14F-4D97-AF65-F5344CB8AC3E}">
        <p14:creationId xmlns:p14="http://schemas.microsoft.com/office/powerpoint/2010/main" val="3311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6140" y="174038"/>
            <a:ext cx="498444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117" y="2143417"/>
            <a:ext cx="4466079" cy="518065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직사각형 4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카카오노동조합 </a:t>
            </a:r>
            <a:r>
              <a:rPr lang="ko-KR" altLang="en-US" sz="2800" i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크루유니언</a:t>
            </a:r>
            <a:endParaRPr lang="ko-KR" altLang="en-US" sz="2800" i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7953" y="2155526"/>
            <a:ext cx="3438603" cy="48679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직사각형 6"/>
          <p:cNvSpPr/>
          <p:nvPr/>
        </p:nvSpPr>
        <p:spPr>
          <a:xfrm>
            <a:off x="5041341" y="7058804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카카오노조가 카카오 법인과 맺은 첫 단체협약 내용 홍보물</a:t>
            </a:r>
            <a:endParaRPr lang="en-US" altLang="ko-KR" sz="1200" kern="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/>
            <a:r>
              <a:rPr lang="en-US" altLang="ko-KR" sz="12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2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https://www.khan.co.kr/national/labor/article/202303021445001&gt; </a:t>
            </a:r>
            <a:endParaRPr lang="ko-KR" altLang="en-US" sz="1200" kern="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6140" y="231082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신ㅇㅇㅇㅇ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식품공장</a:t>
            </a:r>
            <a:r>
              <a:rPr lang="en-US" altLang="ko-KR" sz="11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 </a:t>
            </a:r>
            <a:r>
              <a:rPr lang="en-US" altLang="ko-KR" sz="11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2023.2.27)</a:t>
            </a:r>
            <a:endParaRPr lang="ko-KR" altLang="en-US" sz="11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1066" y="2362261"/>
            <a:ext cx="4970276" cy="2734903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아줌마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라는 단어로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여명 여성 직원 호칭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하루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30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일해도 최저임금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일회용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위생모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마스크 등 소모품 제때 미지급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작업을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인에게 지시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회사가 일방적으로 상여금 절반 삭감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2019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다시 상여금을 절반으로 삭감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852190" y="4580145"/>
            <a:ext cx="5688631" cy="24026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생산직 절반을 차지하던 용역업체 직원들의 불법파견 문제 해결로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정규직전환</a:t>
            </a:r>
            <a:endParaRPr lang="en-US" altLang="ko-KR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소모품 지급</a:t>
            </a:r>
            <a:r>
              <a:rPr lang="en-US" altLang="ko-KR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수리 요구 즉시 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상여금 </a:t>
            </a:r>
            <a:r>
              <a:rPr lang="en-US" altLang="ko-KR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1/4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</a:t>
            </a:r>
            <a:r>
              <a:rPr lang="en-US" altLang="ko-KR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1/2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복구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정년 앞둔 아픈 직원이 </a:t>
            </a:r>
            <a:r>
              <a:rPr lang="ko-KR" altLang="en-US" spc="-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요양휴가로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정년 채움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조합원은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함께 우산을 쓰고 싶은 사람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endParaRPr lang="ko-KR" altLang="en-US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굽은 화살표 8"/>
          <p:cNvSpPr/>
          <p:nvPr/>
        </p:nvSpPr>
        <p:spPr>
          <a:xfrm rot="5400000">
            <a:off x="5474651" y="2443615"/>
            <a:ext cx="1642572" cy="2483800"/>
          </a:xfrm>
          <a:prstGeom prst="ben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2212" y="2733856"/>
            <a:ext cx="31422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2019</a:t>
            </a:r>
            <a:r>
              <a:rPr lang="ko-KR" altLang="en-US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endParaRPr lang="en-US" altLang="ko-KR" sz="3200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 결성 후 교섭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186" y="5097165"/>
            <a:ext cx="4603450" cy="20998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직사각형 11"/>
          <p:cNvSpPr/>
          <p:nvPr/>
        </p:nvSpPr>
        <p:spPr>
          <a:xfrm>
            <a:off x="1170236" y="7078190"/>
            <a:ext cx="936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2023.02.27,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빨아 쓰던 마스크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감시하는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CCTV…’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해서 바꿨습니다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https://www.khan.co.kr/national/national-general/article/202302270600031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052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7090" y="224397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신ㅇㅇㅇ회사</a:t>
            </a:r>
            <a:endParaRPr lang="ko-KR" altLang="en-US" sz="28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68768" y="2419376"/>
            <a:ext cx="4717891" cy="2103170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36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대의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CCTV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작업 감시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초시계를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든 사무직 관리자들이 현장 작업자 뒤에서 작업량과 시간 체크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2~3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 산업재해 발생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근로감독관의 현장 조사 후 노동청이 시정지시를 내림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노조간부들 강제 전환배치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5663068" y="5102471"/>
            <a:ext cx="4914890" cy="190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CCTV 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모두 철거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공장 바닥 페인트칠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환기용 자동 창문 설치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회사가 요구하는 물량 작업을 하고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b="1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열심히 일한 만큼 성과도 나누는 노조가 됨</a:t>
            </a:r>
            <a:endParaRPr lang="ko-KR" altLang="en-US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090" y="4607836"/>
            <a:ext cx="3399951" cy="251741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오른쪽 화살표 10"/>
          <p:cNvSpPr/>
          <p:nvPr/>
        </p:nvSpPr>
        <p:spPr>
          <a:xfrm>
            <a:off x="5202684" y="3053834"/>
            <a:ext cx="432048" cy="713335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850756" y="2361484"/>
            <a:ext cx="4727202" cy="2103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2020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월부터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213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일간 파업 지속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지방노동위원회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CCTV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설치 등이 부당노동행위라 판정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2022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회사를 팔고 떠남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새로운 대표와 새로운 단체협약체결</a:t>
            </a:r>
          </a:p>
        </p:txBody>
      </p:sp>
      <p:sp>
        <p:nvSpPr>
          <p:cNvPr id="13" name="오른쪽 화살표 12"/>
          <p:cNvSpPr/>
          <p:nvPr/>
        </p:nvSpPr>
        <p:spPr>
          <a:xfrm rot="5400000">
            <a:off x="7443203" y="4437671"/>
            <a:ext cx="432048" cy="713335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30697" y="7067363"/>
            <a:ext cx="7947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2023.02.27,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빨아 쓰던 마스크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감시하는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CCTV…’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해서 바꿨습니다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https://www.khan.co.kr/national/national-general/article/202302270600031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65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5342" y="259568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건강보험공단 </a:t>
            </a:r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ㅇㅇ고객센터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콜센터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15082" y="2362261"/>
            <a:ext cx="4555554" cy="4226682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용역업체에서 기본급은 낮고 콜 수를 기준으로 인센티브를 주는 제도 시행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시간에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160~230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콜 이상 처리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누가 화장실 덜 가고 누가 밥을 빨리 먹는지 경쟁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팀 단위 평가로 몸이 아파 연차 쓰면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대역죄인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상담의 질에 집중할 수 없는 구조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짧은 설명 이해하지 못한 고객은 수차례 센터에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재전화로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불만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4969333" y="4212679"/>
            <a:ext cx="432048" cy="713335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553198" y="2362261"/>
            <a:ext cx="4906070" cy="42266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노조는 공단의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간접고용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문제로 지목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용역 대신 건강보험공단 소속기관 형태로 고용 전환 합의 후 절차 진행 중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하루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70~80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콜을 소화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다른 곳의 일이 당장 나와 관계없어 보여도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돌고 돌아 내게 오게 되더라고요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남일이 </a:t>
            </a:r>
            <a:r>
              <a:rPr lang="ko-KR" altLang="en-US" b="1" spc="-300" dirty="0" err="1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아닌거죠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노조는 제방이고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둑이고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방파제입니다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  <a:endParaRPr lang="ko-KR" altLang="en-US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512006" y="6689592"/>
            <a:ext cx="7947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2023.02.27, 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빨아 쓰던 마스크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감시하는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CCTV…’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해서 바꿨습니다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https://www.khan.co.kr/national/national-general/article/202302270600031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endParaRPr lang="ko-KR" altLang="en-US" sz="1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65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8215" y="185301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제조업체 △△과 자회사인 ☆☆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(30</a:t>
            </a:r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미만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7091" y="2348193"/>
            <a:ext cx="4754251" cy="3312368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저임금 고강도 노동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낮은 기본급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상여금을 절반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다시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1/3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줄인다고 통보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b="1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b="1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수입이 줄면 직원들이 그만두고</a:t>
            </a:r>
            <a:r>
              <a:rPr lang="en-US" altLang="ko-KR" b="1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그러면 일은 더 힘들어진다</a:t>
            </a:r>
            <a:r>
              <a:rPr lang="en-US" altLang="ko-KR" b="1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  <a:p>
            <a:endParaRPr lang="en-US" altLang="ko-KR" b="1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노조에 대한 회유로 금속노조 탈퇴 후   사측의 간섭과 노동조건이 불안해지자  다시 금속노조에 사무직들과 함께 가입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5117251" y="3724863"/>
            <a:ext cx="432048" cy="559027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25208" y="2348193"/>
            <a:ext cx="4906070" cy="33123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임금이 동종 업계에서 높은 수준으로 개선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회사는 최대 매출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노동강도의 완화로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퇴사자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거의  없음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(2022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작은 곳일수록 울타리가 튼튼해야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”</a:t>
            </a:r>
            <a:endParaRPr lang="ko-KR" altLang="en-US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98228" y="5913595"/>
            <a:ext cx="8640960" cy="11073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2021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기준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14.2%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노조에 가입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 중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미만 사업장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한국 직장인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중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노조 조직률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0.2%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pc="-3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30~99</a:t>
            </a:r>
            <a:r>
              <a:rPr lang="ko-KR" altLang="en-US" spc="-3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</a:t>
            </a:r>
            <a:r>
              <a:rPr lang="en-US" altLang="ko-KR" spc="-3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1.6%,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100~299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10.4%, 300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이상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46.3%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3330476" y="710250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경향신문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2023.03.02, “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우리도 노조 좋은 건 알아요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“…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노조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못하는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86%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사연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</a:p>
          <a:p>
            <a:pPr algn="r"/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https://www.khan.co.kr/national/labor/article/202303021446001</a:t>
            </a:r>
            <a:endParaRPr lang="ko-KR" altLang="en-US" sz="1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19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7091" y="188488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396645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부산지역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부품업체 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M(</a:t>
            </a:r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외국계회사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0661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68" y="1532539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7091" y="2340471"/>
            <a:ext cx="4754251" cy="3312368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평소 현장관리자가 욕설 및 인격모독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호봉제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도입을 이유로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상여급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600% 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200%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시급에 포함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pc="-300" dirty="0">
                <a:solidFill>
                  <a:schemeClr val="tx2">
                    <a:lumMod val="60000"/>
                    <a:lumOff val="4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2">
                    <a:lumMod val="60000"/>
                    <a:lumOff val="4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시급을 최저임금 수준으로 유지하기 위한 꼼수라고 조합원들 주장</a:t>
            </a:r>
            <a:r>
              <a:rPr lang="en-US" altLang="ko-KR" spc="-300" dirty="0">
                <a:solidFill>
                  <a:schemeClr val="tx2">
                    <a:lumMod val="60000"/>
                    <a:lumOff val="4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endParaRPr lang="en-US" altLang="ko-KR" spc="-300" dirty="0">
              <a:solidFill>
                <a:schemeClr val="tx2">
                  <a:lumMod val="60000"/>
                  <a:lumOff val="4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2015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노조 가입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5117251" y="3717141"/>
            <a:ext cx="432048" cy="559027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25208" y="2340471"/>
            <a:ext cx="4906070" cy="4387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특성화고  실습생 열여덟 명을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파업현장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불법대체근로 와 잔업까지 시킴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고교실습생에게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기업노조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가입 회유 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고교실습생을 파업무력화에 악용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부산지방노동청 동부지청 </a:t>
            </a:r>
            <a:r>
              <a:rPr lang="en-US" altLang="ko-KR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불법대체근로 시정명령</a:t>
            </a:r>
            <a:r>
              <a:rPr lang="en-US" altLang="ko-KR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 Vs </a:t>
            </a:r>
            <a:r>
              <a:rPr lang="ko-KR" altLang="en-US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회사는 불복</a:t>
            </a:r>
            <a:endParaRPr lang="en-US" altLang="ko-KR" b="1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노사분규 숨기고 국무총리상 수상</a:t>
            </a:r>
            <a:endParaRPr lang="en-US" altLang="ko-KR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대표 외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부당노동행위 적발로 검찰 조사</a:t>
            </a:r>
            <a:endParaRPr lang="en-US" altLang="ko-KR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3C395-C85B-48B3-AEBC-FB3EF263727F}"/>
              </a:ext>
            </a:extLst>
          </p:cNvPr>
          <p:cNvSpPr txBox="1"/>
          <p:nvPr/>
        </p:nvSpPr>
        <p:spPr>
          <a:xfrm>
            <a:off x="-25885" y="6589716"/>
            <a:ext cx="9217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https://www.ilabor.org/news/articleView.html?idxno=4914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4E8B5-CCD7-40FB-A91E-20E7F651BB5A}"/>
              </a:ext>
            </a:extLst>
          </p:cNvPr>
          <p:cNvSpPr txBox="1"/>
          <p:nvPr/>
        </p:nvSpPr>
        <p:spPr>
          <a:xfrm>
            <a:off x="-69877" y="6948509"/>
            <a:ext cx="9433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https://www.ilabor.org/news/articleView.html?idxno=5340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94172" y="7258501"/>
            <a:ext cx="9145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https://www.yna.co.kr/view/AKR20180727157400051?section=search</a:t>
            </a:r>
          </a:p>
        </p:txBody>
      </p:sp>
    </p:spTree>
    <p:extLst>
      <p:ext uri="{BB962C8B-B14F-4D97-AF65-F5344CB8AC3E}">
        <p14:creationId xmlns:p14="http://schemas.microsoft.com/office/powerpoint/2010/main" val="32049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1994" y="242745"/>
            <a:ext cx="498444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87090" y="1396645"/>
            <a:ext cx="9884146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세종호텔 정리해고 노동자 복직 요구</a:t>
            </a:r>
            <a:r>
              <a:rPr lang="en-US" altLang="ko-KR" sz="2800" i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(2026</a:t>
            </a:r>
            <a:r>
              <a:rPr lang="ko-KR" altLang="en-US" sz="2800" i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현재진행 중</a:t>
            </a:r>
            <a:r>
              <a:rPr lang="en-US" altLang="ko-KR" sz="2800" i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i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171236" y="1540661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384" y="1563308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7091" y="2340471"/>
            <a:ext cx="4754251" cy="3312368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2021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코로나</a:t>
            </a: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19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인한 </a:t>
            </a:r>
            <a:r>
              <a:rPr lang="ko-KR" altLang="en-US" b="1" spc="-150" dirty="0" smtClean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경영 악화 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이유 </a:t>
            </a: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명을 정리해고</a:t>
            </a:r>
            <a:endParaRPr lang="en-US" altLang="ko-KR" b="1" spc="-150" dirty="0">
              <a:solidFill>
                <a:srgbClr val="42424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해고가 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 탄압</a:t>
            </a: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표적 해고</a:t>
            </a:r>
            <a:r>
              <a:rPr lang="ko-KR" altLang="en-US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였다고 주장하며 복직을 </a:t>
            </a:r>
            <a:r>
              <a:rPr lang="ko-KR" altLang="en-US" spc="-150" dirty="0" smtClean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요구</a:t>
            </a:r>
            <a:endParaRPr lang="en-US" altLang="ko-KR" spc="-150" dirty="0" smtClean="0">
              <a:solidFill>
                <a:srgbClr val="42424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정리해고 </a:t>
            </a:r>
            <a:r>
              <a:rPr lang="en-US" altLang="ko-KR" spc="-150" dirty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150" dirty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만인 </a:t>
            </a:r>
            <a:r>
              <a:rPr lang="en-US" altLang="ko-KR" spc="-150" dirty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2023</a:t>
            </a:r>
            <a:r>
              <a:rPr lang="ko-KR" altLang="en-US" spc="-150" dirty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년부터 흑자 전환 및 역대 최대 객실 수익 기록</a:t>
            </a:r>
            <a:endParaRPr lang="en-US" altLang="ko-KR" spc="-150" dirty="0">
              <a:solidFill>
                <a:srgbClr val="40484D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pc="-150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(23</a:t>
            </a:r>
            <a:r>
              <a:rPr lang="ko-KR" altLang="en-US" spc="-150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영업이익 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21</a:t>
            </a:r>
            <a:r>
              <a:rPr lang="ko-KR" altLang="en-US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억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당기 순이익 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억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pc="-150" dirty="0">
              <a:solidFill>
                <a:srgbClr val="00B0F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pc="-150" dirty="0">
              <a:solidFill>
                <a:srgbClr val="42424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5117251" y="3717141"/>
            <a:ext cx="432048" cy="559027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25208" y="2340471"/>
            <a:ext cx="4906070" cy="2592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2024</a:t>
            </a:r>
            <a:r>
              <a:rPr lang="ko-KR" altLang="en-US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대법원에서 사측의 정리해고가 정당하다는 최종 판결 </a:t>
            </a:r>
            <a:r>
              <a:rPr lang="ko-KR" altLang="en-US" spc="-15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확정</a:t>
            </a:r>
            <a:endParaRPr lang="en-US" altLang="ko-KR" spc="-15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전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250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명의 직원</a:t>
            </a:r>
            <a:r>
              <a:rPr lang="en-US" altLang="ko-KR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70% </a:t>
            </a:r>
            <a:r>
              <a:rPr lang="ko-KR" altLang="en-US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이상 정규직</a:t>
            </a:r>
            <a:r>
              <a:rPr lang="en-US" altLang="ko-KR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이었으나</a:t>
            </a:r>
            <a:r>
              <a:rPr lang="en-US" altLang="ko-KR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2025</a:t>
            </a:r>
            <a:r>
              <a:rPr lang="ko-KR" altLang="en-US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정규직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+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하청 비정규직 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여 </a:t>
            </a:r>
            <a:r>
              <a:rPr lang="ko-KR" altLang="en-US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명으로 감축</a:t>
            </a:r>
            <a:endParaRPr lang="en-US" altLang="ko-KR" b="1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3C395-C85B-48B3-AEBC-FB3EF263727F}"/>
              </a:ext>
            </a:extLst>
          </p:cNvPr>
          <p:cNvSpPr txBox="1"/>
          <p:nvPr/>
        </p:nvSpPr>
        <p:spPr>
          <a:xfrm>
            <a:off x="251446" y="6539002"/>
            <a:ext cx="9217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MBC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뉴스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오마이</a:t>
            </a:r>
            <a:r>
              <a:rPr lang="ko-KR" altLang="en-US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뉴스 </a:t>
            </a:r>
            <a:r>
              <a:rPr lang="en-US" altLang="ko-KR" sz="1600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  <a:hlinkClick r:id="rId4"/>
              </a:rPr>
              <a:t>https://www.ohmynews.com/NWS_Web/View/at_pg.aspx?CNTN_CD=A0003046430&amp;CMPT_CD=SEARCH</a:t>
            </a:r>
            <a:endParaRPr lang="en-US" altLang="ko-KR" sz="16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sz="1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625208" y="5156650"/>
            <a:ext cx="4906070" cy="13602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노조와 시민사회단체가 부당해고라고 주장하며 복직을 요구하는 농성을 진행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(336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일간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법원 최종판결에서 부당해고가 아니라는 결론으로 사측은 복직 불가 입장 고수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73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6140" y="195274"/>
            <a:ext cx="498444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9964" y="1226033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dirty="0" smtClean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스타벅스는 왜 노조를 만들었을까요</a:t>
            </a:r>
            <a:r>
              <a:rPr lang="en-US" altLang="ko-KR" sz="2800" i="1" dirty="0" smtClean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  <a:endParaRPr lang="ko-KR" altLang="en-US" sz="2800" i="1" dirty="0">
              <a:solidFill>
                <a:schemeClr val="bg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253623" y="136512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431" y="1404367"/>
            <a:ext cx="343370" cy="31430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94172" y="7258501"/>
            <a:ext cx="9937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https://www.youtube.com/watch?v=cgJQ_e_3nyU</a:t>
            </a:r>
            <a:endParaRPr lang="ko-KR" altLang="en-US" sz="1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96" y="2090232"/>
            <a:ext cx="8680400" cy="486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265133"/>
            <a:ext cx="784580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 사회에 미치는 영향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0138" y="7087645"/>
            <a:ext cx="2760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시사인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2019.07.30. https://www.sisain.co.kr/news/articleView.html?idxno=35156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946" y="1572766"/>
            <a:ext cx="9267254" cy="775717"/>
          </a:xfrm>
          <a:prstGeom prst="roundRect">
            <a:avLst>
              <a:gd name="adj" fmla="val 23414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노조가 바꾼 풍경        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‘노조가 돈을 댔다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청년들 채용하라고</a:t>
            </a:r>
            <a:endParaRPr lang="ko-KR" altLang="en-US" sz="24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436392" y="1773932"/>
            <a:ext cx="0" cy="432048"/>
          </a:xfrm>
          <a:prstGeom prst="line">
            <a:avLst/>
          </a:prstGeom>
          <a:ln w="254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4946" y="2714936"/>
            <a:ext cx="9267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ko-KR" altLang="en-US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노조가 자신의 이익을 청년 고용에 사용하자고 주장해 관철시킨 주목할 사례</a:t>
            </a:r>
            <a:r>
              <a:rPr lang="en-US" altLang="ko-KR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사회적 의제 </a:t>
            </a:r>
            <a:r>
              <a:rPr lang="en-US" altLang="ko-KR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청년고용</a:t>
            </a:r>
            <a:r>
              <a:rPr lang="en-US" altLang="ko-KR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선제적으로 던졌다</a:t>
            </a:r>
            <a:r>
              <a:rPr lang="en-US" altLang="ko-KR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48573" y="3611464"/>
            <a:ext cx="5093325" cy="4013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2019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부산지하철노조는 노동시간을 줄여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540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명을 신규 채용하였다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부산지하철노조가 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회사측으로부터 받아야할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체불임금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청년 고용으로 돌리자고 제안한 것이다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sz="18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r>
              <a:rPr lang="en-US" altLang="ko-KR" sz="1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인당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1000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정도의 금액을 신규 채용으로 돌려 노동시간을 줄이자는 안에 조합원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93.3%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 동의했다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일자리가 없어 청년들이 부산을 떠나는 상황에서 노조가 근무형태를 개선해서 청년 일자리를 만든 것에  합의한 것이다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교대에서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교대로 근무 여건이 나아지는 것에 동의하여 이루어 질 수 있었다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ko-KR" altLang="en-US" sz="1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역대 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최대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670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채용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부산교통공사는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부산고용대상을 수상하였다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endParaRPr lang="en-US" altLang="ko-KR" sz="1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endParaRPr lang="en-US" altLang="ko-KR" sz="1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46" y="3642386"/>
            <a:ext cx="4537519" cy="34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3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5606409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알고 있나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090" y="2196455"/>
            <a:ext cx="10028162" cy="432048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나에게 노동조합이란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                            )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왜냐하면 노동조합은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                          )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때문이다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31747" name="Picture 3" descr="D:\01.프로젝트-SUM\[프로젝트]취업지원센터\18.표준교안ppt제작\png저장\3-1_2차시\3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64" y="2623757"/>
            <a:ext cx="5181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01.프로젝트-SUM\[프로젝트]취업지원센터\18.표준교안ppt제작\png저장\3-1_2차시\3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028" y="2623757"/>
            <a:ext cx="5181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784580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 사회에 미치는 영향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9356" y="7095615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매일노동뉴스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2026.02.21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https://www.labortoday.co.kr/news/articleView.html?idxno=232500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946" y="1572766"/>
            <a:ext cx="9267254" cy="775717"/>
          </a:xfrm>
          <a:prstGeom prst="roundRect">
            <a:avLst>
              <a:gd name="adj" fmla="val 23414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노조가 바꾼 풍경     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400" spc="-3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학교급식법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개정안 국회통과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endParaRPr lang="ko-KR" altLang="en-US" sz="24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436392" y="1773932"/>
            <a:ext cx="0" cy="432048"/>
          </a:xfrm>
          <a:prstGeom prst="line">
            <a:avLst/>
          </a:prstGeom>
          <a:ln w="254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9174" y="2426438"/>
            <a:ext cx="9267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ko-KR" altLang="en-US" b="1" spc="-300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학교급식 노동자 존재 법적 명시 및 인력 배치기준 정부 책임 </a:t>
            </a:r>
            <a:r>
              <a:rPr lang="ko-KR" altLang="en-US" b="1" spc="-300" dirty="0" smtClean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명시</a:t>
            </a:r>
            <a:r>
              <a:rPr lang="en-US" altLang="ko-KR" b="1" spc="-300" dirty="0" smtClean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 smtClean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인력 기준 근거 신설</a:t>
            </a:r>
            <a:endParaRPr lang="en-US" altLang="ko-KR" b="1" spc="-300" dirty="0">
              <a:solidFill>
                <a:srgbClr val="FF006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2719" y="3003123"/>
            <a:ext cx="5470681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학교급식이 교육의 일환임을 법에 명확히 하고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일정 규모 이상 학교에는 영양교사 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배치를 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의무화함</a:t>
            </a:r>
            <a:r>
              <a:rPr lang="en-US" altLang="ko-KR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ko-KR" altLang="en-US" spc="-3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급식종사자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인당 적정 식수 인원 기준을 마련해 과도한 업무 부담을 줄이도록 했으며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국가와 지방자치단체가 급식종사자의 건강과 안전을 책임지도록 하는 법적 근거도 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마련됨</a:t>
            </a:r>
            <a:r>
              <a:rPr lang="en-US" altLang="ko-KR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en-US" altLang="ko-KR" sz="1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endParaRPr lang="en-US" altLang="ko-KR" sz="1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7" y="3100910"/>
            <a:ext cx="5132602" cy="363204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2816" y="6964810"/>
            <a:ext cx="5697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>
                <a:solidFill>
                  <a:srgbClr val="4950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사진 </a:t>
            </a:r>
            <a:r>
              <a:rPr lang="en-US" altLang="ko-KR" sz="1400" spc="-150" dirty="0">
                <a:solidFill>
                  <a:srgbClr val="4950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= </a:t>
            </a:r>
            <a:r>
              <a:rPr lang="ko-KR" altLang="en-US" sz="1400" spc="-150" dirty="0" smtClean="0">
                <a:solidFill>
                  <a:srgbClr val="4950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전국학교비정규직노동조합</a:t>
            </a:r>
            <a:endParaRPr lang="ko-KR" altLang="en-US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678" y="704711"/>
            <a:ext cx="6174926" cy="656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734630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latin typeface="Tmon몬소리OTF Black" pitchFamily="50" charset="-127"/>
                <a:ea typeface="Tmon몬소리OTF Black" pitchFamily="50" charset="-127"/>
              </a:rPr>
              <a:t>노동조합이 사회에 미치는 영향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341" y="7110908"/>
            <a:ext cx="6712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사진 출처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좌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https://fiancee.tistory.com/556, 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우 중앙일보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. 2009.03.16.  https://news.joins.com/article/3531405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946" y="1572766"/>
            <a:ext cx="9267254" cy="775717"/>
          </a:xfrm>
          <a:prstGeom prst="roundRect">
            <a:avLst>
              <a:gd name="adj" fmla="val 23414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ExtraBold" pitchFamily="34" charset="-127"/>
                <a:ea typeface="나눔스퀘어OTF ExtraBold" pitchFamily="34" charset="-127"/>
              </a:rPr>
              <a:t>  노조가 바꾼 풍경</a:t>
            </a:r>
            <a:r>
              <a:rPr lang="ko-KR" altLang="en-US" sz="2400" spc="-150" dirty="0">
                <a:latin typeface="나눔스퀘어OTF Bold" pitchFamily="34" charset="-127"/>
                <a:ea typeface="나눔스퀘어OTF Bold" pitchFamily="34" charset="-127"/>
              </a:rPr>
              <a:t>         ‘마트 계산원 의자 배치’</a:t>
            </a:r>
            <a:endParaRPr lang="ko-KR" altLang="en-US" sz="2400" spc="-150" dirty="0">
              <a:solidFill>
                <a:srgbClr val="2599D6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402484" y="1692399"/>
            <a:ext cx="0" cy="432048"/>
          </a:xfrm>
          <a:prstGeom prst="line">
            <a:avLst/>
          </a:prstGeom>
          <a:ln w="254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s://pds.joins.com/news/component/htmlphoto_mmdata/200903/htm_2009031604180950005500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04" y="3060551"/>
            <a:ext cx="4325488" cy="29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r="1750" b="2610"/>
          <a:stretch/>
        </p:blipFill>
        <p:spPr>
          <a:xfrm>
            <a:off x="853629" y="3060551"/>
            <a:ext cx="4494658" cy="29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734630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latin typeface="Tmon몬소리OTF Black" pitchFamily="50" charset="-127"/>
                <a:ea typeface="Tmon몬소리OTF Black" pitchFamily="50" charset="-127"/>
              </a:rPr>
              <a:t>노동조합이 사회에 미치는 영향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9631" y="7110908"/>
            <a:ext cx="37978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일과건강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2014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년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05.21. http://safedu.org/activity/70120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946" y="1572766"/>
            <a:ext cx="9267254" cy="775717"/>
          </a:xfrm>
          <a:prstGeom prst="roundRect">
            <a:avLst>
              <a:gd name="adj" fmla="val 23414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150" dirty="0">
                <a:latin typeface="나눔스퀘어OTF ExtraBold" pitchFamily="34" charset="-127"/>
                <a:ea typeface="나눔스퀘어OTF ExtraBold" pitchFamily="34" charset="-127"/>
              </a:rPr>
              <a:t>    </a:t>
            </a:r>
            <a:r>
              <a:rPr lang="ko-KR" altLang="en-US" sz="24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ExtraBold" pitchFamily="34" charset="-127"/>
                <a:ea typeface="나눔스퀘어OTF ExtraBold" pitchFamily="34" charset="-127"/>
              </a:rPr>
              <a:t>노조가 바꾼 풍경</a:t>
            </a:r>
            <a:r>
              <a:rPr lang="ko-KR" altLang="en-US" sz="24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Bold" pitchFamily="34" charset="-127"/>
                <a:ea typeface="나눔스퀘어OTF Bold" pitchFamily="34" charset="-127"/>
              </a:rPr>
              <a:t>         </a:t>
            </a:r>
            <a:r>
              <a:rPr lang="ko-KR" altLang="en-US" sz="2400" spc="-150" dirty="0">
                <a:latin typeface="나눔스퀘어OTF Bold" pitchFamily="34" charset="-127"/>
                <a:ea typeface="나눔스퀘어OTF Bold" pitchFamily="34" charset="-127"/>
              </a:rPr>
              <a:t>‘청소노동자 씻을 권리 되찾기’</a:t>
            </a:r>
            <a:endParaRPr lang="ko-KR" altLang="en-US" sz="2400" spc="-150" dirty="0">
              <a:solidFill>
                <a:srgbClr val="2599D6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487980" y="1692399"/>
            <a:ext cx="0" cy="432048"/>
          </a:xfrm>
          <a:prstGeom prst="line">
            <a:avLst/>
          </a:prstGeom>
          <a:ln w="254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11442" y="2513062"/>
            <a:ext cx="6892739" cy="42796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978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D:\01.프로젝트-SUM\[프로젝트]취업지원센터\18.표준교안ppt제작\png저장\3-1_2차시\3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0" y="5151170"/>
            <a:ext cx="6217920" cy="200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87090" y="358155"/>
            <a:ext cx="669260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Tmon몬소리OTF Black" pitchFamily="50" charset="-127"/>
                <a:ea typeface="Tmon몬소리OTF Black" pitchFamily="50" charset="-127"/>
              </a:rPr>
              <a:t>노동조합 및 노동관계조정법</a:t>
            </a:r>
          </a:p>
        </p:txBody>
      </p:sp>
      <p:pic>
        <p:nvPicPr>
          <p:cNvPr id="15" name="그림 14" descr="우산, 비이(가) 표시된 사진&#10;&#10;자동 생성된 설명">
            <a:extLst>
              <a:ext uri="{FF2B5EF4-FFF2-40B4-BE49-F238E27FC236}">
                <a16:creationId xmlns:a16="http://schemas.microsoft.com/office/drawing/2014/main" id="{3981C183-E168-4169-8F5A-C707C4B33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71" y="2015228"/>
            <a:ext cx="4239428" cy="54904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BA1732-9810-44EF-BE29-B8F428586757}"/>
              </a:ext>
            </a:extLst>
          </p:cNvPr>
          <p:cNvSpPr txBox="1"/>
          <p:nvPr/>
        </p:nvSpPr>
        <p:spPr>
          <a:xfrm rot="1437350">
            <a:off x="6932691" y="1992390"/>
            <a:ext cx="430887" cy="14548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평생 비정규직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69879-B5CF-43F0-8D2B-28C260773251}"/>
              </a:ext>
            </a:extLst>
          </p:cNvPr>
          <p:cNvSpPr txBox="1"/>
          <p:nvPr/>
        </p:nvSpPr>
        <p:spPr>
          <a:xfrm rot="1450609">
            <a:off x="7656634" y="1455558"/>
            <a:ext cx="430887" cy="17193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사장 맘대로 해고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8A0F10-5552-485E-8657-9CFA0C08B33F}"/>
              </a:ext>
            </a:extLst>
          </p:cNvPr>
          <p:cNvSpPr txBox="1"/>
          <p:nvPr/>
        </p:nvSpPr>
        <p:spPr>
          <a:xfrm rot="1324089">
            <a:off x="8525412" y="1877906"/>
            <a:ext cx="430887" cy="12352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장시간 노동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68E7B8-D2DF-4A6B-B29C-64FA54CF1536}"/>
              </a:ext>
            </a:extLst>
          </p:cNvPr>
          <p:cNvSpPr txBox="1"/>
          <p:nvPr/>
        </p:nvSpPr>
        <p:spPr>
          <a:xfrm rot="1436658">
            <a:off x="9251949" y="1948935"/>
            <a:ext cx="430887" cy="14548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성희롱 성폭력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4AEE4-0E74-4D05-A2B3-37A2CD29262E}"/>
              </a:ext>
            </a:extLst>
          </p:cNvPr>
          <p:cNvSpPr txBox="1"/>
          <p:nvPr/>
        </p:nvSpPr>
        <p:spPr>
          <a:xfrm rot="1505926">
            <a:off x="9689771" y="2877649"/>
            <a:ext cx="430887" cy="97077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산업재해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6D99B6-6738-43C1-AFA6-6B78D8A84127}"/>
              </a:ext>
            </a:extLst>
          </p:cNvPr>
          <p:cNvSpPr txBox="1"/>
          <p:nvPr/>
        </p:nvSpPr>
        <p:spPr>
          <a:xfrm>
            <a:off x="7295851" y="3210480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일하는 사람들의</a:t>
            </a:r>
            <a:endParaRPr lang="en-US" altLang="ko-KR" sz="14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든든한 우산</a:t>
            </a:r>
            <a:r>
              <a:rPr lang="en-US" altLang="ko-KR" sz="14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노동조합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164" y="1655944"/>
            <a:ext cx="4824536" cy="1792106"/>
          </a:xfrm>
          <a:prstGeom prst="roundRect">
            <a:avLst>
              <a:gd name="adj" fmla="val 9595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52000" tIns="0" rIns="0" bIns="0" rtlCol="0" anchor="ctr" anchorCtr="0">
            <a:noAutofit/>
          </a:bodyPr>
          <a:lstStyle/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“노동 조합”이라 함은 노동자가 주체가 되어 </a:t>
            </a:r>
          </a:p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자주적으로 단결하여 근로조건의 유지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·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개선 </a:t>
            </a:r>
          </a:p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기타 근로자의 경제적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·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사회적 지위의 향상을 </a:t>
            </a:r>
          </a:p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도모함을 목적으로 조직하는 단체 또는 </a:t>
            </a:r>
          </a:p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그 연합단체를 말한다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. </a:t>
            </a:r>
            <a:endParaRPr lang="ko-KR" altLang="en-US" spc="-150" dirty="0">
              <a:solidFill>
                <a:srgbClr val="0D629A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164" y="3608033"/>
            <a:ext cx="4824536" cy="1183042"/>
          </a:xfrm>
          <a:prstGeom prst="roundRect">
            <a:avLst>
              <a:gd name="adj" fmla="val 14426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52000" tIns="0" rIns="0" bIns="0" rtlCol="0" anchor="ctr" anchorCtr="0">
            <a:noAutofit/>
          </a:bodyPr>
          <a:lstStyle/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제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5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조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노동조합의 조직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가입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노동자는 </a:t>
            </a:r>
          </a:p>
          <a:p>
            <a:r>
              <a:rPr lang="ko-KR" altLang="en-US" spc="-150" dirty="0">
                <a:solidFill>
                  <a:srgbClr val="DE2F59"/>
                </a:solidFill>
                <a:latin typeface="나눔스퀘어OTF Bold" pitchFamily="34" charset="-127"/>
                <a:ea typeface="나눔스퀘어OTF Bold" pitchFamily="34" charset="-127"/>
              </a:rPr>
              <a:t>자유로이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 노동조합을 </a:t>
            </a:r>
            <a:r>
              <a:rPr lang="ko-KR" altLang="en-US" spc="-150" dirty="0">
                <a:solidFill>
                  <a:srgbClr val="DE2F59"/>
                </a:solidFill>
                <a:latin typeface="나눔스퀘어OTF Bold" pitchFamily="34" charset="-127"/>
                <a:ea typeface="나눔스퀘어OTF Bold" pitchFamily="34" charset="-127"/>
              </a:rPr>
              <a:t>조직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하거나 이에 </a:t>
            </a:r>
          </a:p>
          <a:p>
            <a:r>
              <a:rPr lang="ko-KR" altLang="en-US" spc="-150" dirty="0">
                <a:solidFill>
                  <a:srgbClr val="DE2F59"/>
                </a:solidFill>
                <a:latin typeface="나눔스퀘어OTF Bold" pitchFamily="34" charset="-127"/>
                <a:ea typeface="나눔스퀘어OTF Bold" pitchFamily="34" charset="-127"/>
              </a:rPr>
              <a:t>가입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할 수 있다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.</a:t>
            </a:r>
            <a:endParaRPr lang="ko-KR" altLang="en-US" spc="-150" dirty="0">
              <a:solidFill>
                <a:srgbClr val="0D629A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5965" y="5325654"/>
            <a:ext cx="4488729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altLang="ko-KR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1. </a:t>
            </a:r>
            <a:r>
              <a:rPr lang="ko-KR" altLang="en-US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노동조합의 힘은 어디서 나올까</a:t>
            </a:r>
            <a:r>
              <a:rPr lang="en-US" altLang="ko-KR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altLang="ko-KR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2. </a:t>
            </a:r>
            <a:r>
              <a:rPr lang="ko-KR" altLang="en-US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노동조합이 우산인 이유는</a:t>
            </a:r>
            <a:r>
              <a:rPr lang="en-US" altLang="ko-KR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</p:txBody>
      </p:sp>
      <p:sp>
        <p:nvSpPr>
          <p:cNvPr id="2" name="이등변 삼각형 1"/>
          <p:cNvSpPr/>
          <p:nvPr/>
        </p:nvSpPr>
        <p:spPr>
          <a:xfrm rot="10800000">
            <a:off x="535620" y="6804965"/>
            <a:ext cx="706624" cy="351787"/>
          </a:xfrm>
          <a:prstGeom prst="triangle">
            <a:avLst>
              <a:gd name="adj" fmla="val 25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9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94083"/>
            <a:ext cx="71356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및 노동관계조정법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5957587" y="6876975"/>
            <a:ext cx="3976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https://www.instagram.com/p/DMrHiWUBEEK/?img_index=2&gt;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" y="2043574"/>
            <a:ext cx="4904601" cy="46714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334" y="2136182"/>
            <a:ext cx="5314950" cy="448627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288334" y="3996655"/>
            <a:ext cx="274390" cy="288032"/>
          </a:xfrm>
          <a:prstGeom prst="rect">
            <a:avLst/>
          </a:prstGeom>
          <a:solidFill>
            <a:srgbClr val="FFC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0328894" y="3996655"/>
            <a:ext cx="274390" cy="288032"/>
          </a:xfrm>
          <a:prstGeom prst="rect">
            <a:avLst/>
          </a:prstGeom>
          <a:solidFill>
            <a:srgbClr val="FFC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8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94083"/>
            <a:ext cx="71356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및 노동관계조정법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85985" y="6992247"/>
            <a:ext cx="4680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https://www.instagram.com/p/DN0Nhb-5A8l/?img_index=3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01" y="1294611"/>
            <a:ext cx="5040405" cy="557881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130676" y="3996655"/>
            <a:ext cx="360040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5994771" y="1294611"/>
            <a:ext cx="4178487" cy="5674985"/>
            <a:chOff x="5994771" y="1294611"/>
            <a:chExt cx="4178487" cy="5674985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771" y="1294611"/>
              <a:ext cx="4176309" cy="5674985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9813218" y="3867993"/>
              <a:ext cx="360040" cy="4320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77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94083"/>
            <a:ext cx="71356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및 노동관계조정법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85985" y="6992247"/>
            <a:ext cx="4680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https://www.instagram.com/p/DN0Nhb-5A8l/?img_index=3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738188" y="1242535"/>
            <a:ext cx="4191661" cy="5749712"/>
            <a:chOff x="395600" y="1242535"/>
            <a:chExt cx="4191661" cy="574971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600" y="1242535"/>
              <a:ext cx="4191661" cy="5749712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4227221" y="3901367"/>
              <a:ext cx="360040" cy="4320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606" y="1242535"/>
            <a:ext cx="4195442" cy="5723855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9419008" y="3848540"/>
            <a:ext cx="360040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61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94083"/>
            <a:ext cx="71356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및 노동관계조정법</a:t>
            </a:r>
          </a:p>
        </p:txBody>
      </p:sp>
      <p:pic>
        <p:nvPicPr>
          <p:cNvPr id="5" name="Picture 2" descr="(총 6개 이미지 중 2번째) 노란봉투법 Q&amp;A 노동조합법 2,3조 개정안 제대로 알려드립니다. - 자세한 내용은 하단 참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84" y="1305815"/>
            <a:ext cx="5328592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638556" y="6928629"/>
            <a:ext cx="4680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spc="-15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&lt;</a:t>
            </a:r>
            <a:r>
              <a:rPr lang="ko-KR" altLang="en-US" sz="1200" spc="-15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출처 </a:t>
            </a:r>
            <a:r>
              <a:rPr lang="en-US" altLang="ko-KR" sz="12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https://www.instagram.com/p/DN0Nhb-5A8l/?img_index=3</a:t>
            </a:r>
            <a:endParaRPr lang="ko-KR" altLang="en-US" sz="12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39339" y="1305815"/>
            <a:ext cx="4828426" cy="5415931"/>
            <a:chOff x="446266" y="1250661"/>
            <a:chExt cx="4828426" cy="5415931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156" y="1250661"/>
              <a:ext cx="4824536" cy="5415931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4986660" y="4130449"/>
              <a:ext cx="28803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46266" y="4140671"/>
              <a:ext cx="28803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5202684" y="6761100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/>
              <a:t>&lt;</a:t>
            </a:r>
            <a:r>
              <a:rPr lang="ko-KR" altLang="en-US" sz="1200" dirty="0" smtClean="0"/>
              <a:t>출처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고용노동부 https</a:t>
            </a:r>
            <a:r>
              <a:rPr lang="ko-KR" altLang="en-US" sz="1200" dirty="0"/>
              <a:t>://www.moel.go.kr/news/cardinfo/view.do?bbs_seq=20250701740</a:t>
            </a:r>
          </a:p>
        </p:txBody>
      </p:sp>
    </p:spTree>
    <p:extLst>
      <p:ext uri="{BB962C8B-B14F-4D97-AF65-F5344CB8AC3E}">
        <p14:creationId xmlns:p14="http://schemas.microsoft.com/office/powerpoint/2010/main" val="6613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9037F1C-DB0A-48E3-97EE-90A34629716C}"/>
              </a:ext>
            </a:extLst>
          </p:cNvPr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FDDFA4C-4B25-4869-ACAE-BB96D46F6212}"/>
              </a:ext>
            </a:extLst>
          </p:cNvPr>
          <p:cNvSpPr/>
          <p:nvPr/>
        </p:nvSpPr>
        <p:spPr>
          <a:xfrm>
            <a:off x="2749746" y="404321"/>
            <a:ext cx="2834817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가입하려면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622D7-41C3-44DE-B0CA-9E8FD2FF0347}"/>
              </a:ext>
            </a:extLst>
          </p:cNvPr>
          <p:cNvSpPr txBox="1"/>
          <p:nvPr/>
        </p:nvSpPr>
        <p:spPr>
          <a:xfrm>
            <a:off x="287090" y="1980431"/>
            <a:ext cx="103161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회사내 기존 노동조합의 존재 여부 확인</a:t>
            </a:r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가입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기존 </a:t>
            </a:r>
            <a:r>
              <a:rPr lang="ko-KR" altLang="en-US" sz="3200" b="1" spc="-300" dirty="0">
                <a:solidFill>
                  <a:srgbClr val="00A5C8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노조 없을 시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노조 설립</a:t>
            </a:r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설립 절차는 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  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고용노동부 홈페이지 검색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3.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회사의 노조 가입이 힘든 경우</a:t>
            </a:r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3200" b="1" spc="-300" dirty="0">
                <a:solidFill>
                  <a:srgbClr val="00A5C8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산업 노조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에 가입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4.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속하는 것이 없는 경우</a:t>
            </a:r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3200" b="1" spc="-300" dirty="0">
                <a:solidFill>
                  <a:srgbClr val="00A5C8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일반 노동조합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에 가입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기타 민주노총이나 한국노총에 문의</a:t>
            </a:r>
          </a:p>
        </p:txBody>
      </p:sp>
    </p:spTree>
    <p:extLst>
      <p:ext uri="{BB962C8B-B14F-4D97-AF65-F5344CB8AC3E}">
        <p14:creationId xmlns:p14="http://schemas.microsoft.com/office/powerpoint/2010/main" val="317702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9037F1C-DB0A-48E3-97EE-90A34629716C}"/>
              </a:ext>
            </a:extLst>
          </p:cNvPr>
          <p:cNvSpPr/>
          <p:nvPr/>
        </p:nvSpPr>
        <p:spPr>
          <a:xfrm>
            <a:off x="287090" y="358155"/>
            <a:ext cx="48305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노동과 사회의 연대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810196" y="1476375"/>
            <a:ext cx="2160240" cy="3301405"/>
            <a:chOff x="810196" y="2207418"/>
            <a:chExt cx="1728192" cy="4525541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810196" y="2340471"/>
              <a:ext cx="1728192" cy="43924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순서도: 문서 6"/>
            <p:cNvSpPr/>
            <p:nvPr/>
          </p:nvSpPr>
          <p:spPr>
            <a:xfrm>
              <a:off x="810196" y="2207418"/>
              <a:ext cx="1728192" cy="1152591"/>
            </a:xfrm>
            <a:prstGeom prst="flowChart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85022" y="169673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노동조합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82204" y="2390554"/>
            <a:ext cx="2016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pc="-150" dirty="0" smtClean="0"/>
              <a:t>노동자들이 모여서 자신들의 권리와 이익을 보호하고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임금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노동시간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안전 등의 조건을 협상하기 위한 조직</a:t>
            </a:r>
            <a:endParaRPr lang="ko-KR" altLang="en-US" spc="-150" dirty="0"/>
          </a:p>
        </p:txBody>
      </p:sp>
      <p:grpSp>
        <p:nvGrpSpPr>
          <p:cNvPr id="10" name="그룹 9"/>
          <p:cNvGrpSpPr/>
          <p:nvPr/>
        </p:nvGrpSpPr>
        <p:grpSpPr>
          <a:xfrm>
            <a:off x="3186460" y="1483981"/>
            <a:ext cx="2160240" cy="3293800"/>
            <a:chOff x="810196" y="2207418"/>
            <a:chExt cx="1728192" cy="4525541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810196" y="2340471"/>
              <a:ext cx="1728192" cy="4392488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순서도: 문서 11"/>
            <p:cNvSpPr/>
            <p:nvPr/>
          </p:nvSpPr>
          <p:spPr>
            <a:xfrm>
              <a:off x="810196" y="2207418"/>
              <a:ext cx="1728192" cy="1152591"/>
            </a:xfrm>
            <a:prstGeom prst="flowChartDocumen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315037" y="1710254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사회 운동 단체</a:t>
            </a:r>
            <a:endParaRPr lang="ko-KR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58468" y="2398159"/>
            <a:ext cx="2016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pc="-150" dirty="0" smtClean="0"/>
              <a:t>사회구조적인 변화를 추구하기 위한 단체로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인권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환경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여성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난민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이민자 등 다양한 문제를 다룸</a:t>
            </a:r>
            <a:endParaRPr lang="ko-KR" altLang="en-US" spc="-150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557932" y="1483981"/>
            <a:ext cx="2160240" cy="3293800"/>
            <a:chOff x="810196" y="2207418"/>
            <a:chExt cx="1728192" cy="4525541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810196" y="2340471"/>
              <a:ext cx="1728192" cy="4392488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순서도: 문서 16"/>
            <p:cNvSpPr/>
            <p:nvPr/>
          </p:nvSpPr>
          <p:spPr>
            <a:xfrm>
              <a:off x="810196" y="2207418"/>
              <a:ext cx="1728192" cy="1152591"/>
            </a:xfrm>
            <a:prstGeom prst="flowChartDocumen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94970" y="1710254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정치 운동 단체</a:t>
            </a:r>
            <a:endParaRPr lang="ko-KR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29940" y="2398159"/>
            <a:ext cx="2016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pc="-150" dirty="0" smtClean="0"/>
              <a:t>정치적 목표를 달성하기 위한 단체로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정당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선거 운동 단체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시민 단체 등이 있음</a:t>
            </a:r>
            <a:endParaRPr lang="ko-KR" altLang="en-US" spc="-150" dirty="0"/>
          </a:p>
        </p:txBody>
      </p:sp>
      <p:grpSp>
        <p:nvGrpSpPr>
          <p:cNvPr id="20" name="그룹 19"/>
          <p:cNvGrpSpPr/>
          <p:nvPr/>
        </p:nvGrpSpPr>
        <p:grpSpPr>
          <a:xfrm>
            <a:off x="7958902" y="1491585"/>
            <a:ext cx="2160240" cy="3286195"/>
            <a:chOff x="810196" y="2207418"/>
            <a:chExt cx="1728192" cy="4525541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810196" y="2340471"/>
              <a:ext cx="1728192" cy="4392488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순서도: 문서 21"/>
            <p:cNvSpPr/>
            <p:nvPr/>
          </p:nvSpPr>
          <p:spPr>
            <a:xfrm>
              <a:off x="810196" y="2207418"/>
              <a:ext cx="1728192" cy="1152591"/>
            </a:xfrm>
            <a:prstGeom prst="flowChartDocumen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131175" y="1733409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지역 사회 단체</a:t>
            </a:r>
            <a:endParaRPr lang="ko-KR" alt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030910" y="2405764"/>
            <a:ext cx="2016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pc="-150" dirty="0" smtClean="0"/>
              <a:t>지역 사회 내에서 발생하는 문제를 해결하기 위한 단체로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주민 자치 단체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동네 모임</a:t>
            </a:r>
            <a:r>
              <a:rPr lang="en-US" altLang="ko-KR" spc="-150" dirty="0" smtClean="0"/>
              <a:t>, </a:t>
            </a:r>
            <a:r>
              <a:rPr lang="ko-KR" altLang="en-US" spc="-150" dirty="0" err="1" smtClean="0"/>
              <a:t>마을회</a:t>
            </a:r>
            <a:r>
              <a:rPr lang="ko-KR" altLang="en-US" spc="-150" dirty="0" smtClean="0"/>
              <a:t> 등이 있음</a:t>
            </a:r>
            <a:endParaRPr lang="ko-KR" altLang="en-US" spc="-1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10397" y="7253486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ko-KR" altLang="en-US" sz="1400" dirty="0" smtClean="0"/>
              <a:t>노동 인권과 산업안전보건교과서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천재교육</a:t>
            </a:r>
            <a:r>
              <a:rPr lang="en-US" altLang="ko-KR" sz="1400" dirty="0" smtClean="0"/>
              <a:t>, 2022)</a:t>
            </a:r>
            <a:endParaRPr lang="ko-KR" altLang="en-US" sz="1400" dirty="0"/>
          </a:p>
        </p:txBody>
      </p:sp>
      <p:sp>
        <p:nvSpPr>
          <p:cNvPr id="26" name="모서리가 둥근 직사각형 25"/>
          <p:cNvSpPr/>
          <p:nvPr/>
        </p:nvSpPr>
        <p:spPr>
          <a:xfrm>
            <a:off x="1119483" y="5970069"/>
            <a:ext cx="8876898" cy="9789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비정규직 문제</a:t>
            </a:r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산업 재해 문제</a:t>
            </a:r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근로 기준법 등 노동 관련 법령 위반 등 </a:t>
            </a:r>
            <a:endParaRPr lang="en-US" altLang="ko-KR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노동 문제 해결을 위한 실천적 방안 모색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아래쪽 화살표 27"/>
          <p:cNvSpPr/>
          <p:nvPr/>
        </p:nvSpPr>
        <p:spPr>
          <a:xfrm>
            <a:off x="4401502" y="5003948"/>
            <a:ext cx="2312859" cy="921245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117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287090" y="358155"/>
            <a:ext cx="311694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균형과 중립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0" y="6048375"/>
            <a:ext cx="10696575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161654" y="6300911"/>
            <a:ext cx="8390085" cy="986511"/>
            <a:chOff x="1152129" y="6394520"/>
            <a:chExt cx="8390085" cy="986511"/>
          </a:xfrm>
        </p:grpSpPr>
        <p:sp>
          <p:nvSpPr>
            <p:cNvPr id="29" name="TextBox 28"/>
            <p:cNvSpPr txBox="1"/>
            <p:nvPr/>
          </p:nvSpPr>
          <p:spPr>
            <a:xfrm>
              <a:off x="1152129" y="6399067"/>
              <a:ext cx="8390085" cy="977417"/>
            </a:xfrm>
            <a:prstGeom prst="roundRect">
              <a:avLst>
                <a:gd name="adj" fmla="val 16070"/>
              </a:avLst>
            </a:prstGeom>
            <a:solidFill>
              <a:srgbClr val="5BC5F2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03232" y="6394520"/>
              <a:ext cx="8096191" cy="986511"/>
            </a:xfrm>
            <a:prstGeom prst="roundRect">
              <a:avLst>
                <a:gd name="adj" fmla="val 17894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none" lIns="954000" tIns="0" rIns="0" bIns="0" rtlCol="0" anchor="ctr" anchorCtr="0">
              <a:noAutofit/>
            </a:bodyPr>
            <a:lstStyle/>
            <a:p>
              <a:pPr>
                <a:spcAft>
                  <a:spcPts val="400"/>
                </a:spcAft>
              </a:pP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균형을 잡기 위해서 손가락은 어디에 있어야 하는가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  <a:p>
              <a:pPr>
                <a:spcAft>
                  <a:spcPts val="400"/>
                </a:spcAft>
              </a:pP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2. 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중립이란 어떤 것인가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  <a:endParaRPr lang="ko-KR" altLang="en-US" sz="24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328222F5-6111-450E-AD5A-4991280E12F5}"/>
              </a:ext>
            </a:extLst>
          </p:cNvPr>
          <p:cNvGrpSpPr/>
          <p:nvPr/>
        </p:nvGrpSpPr>
        <p:grpSpPr>
          <a:xfrm>
            <a:off x="1893257" y="842552"/>
            <a:ext cx="8075084" cy="5324633"/>
            <a:chOff x="1616685" y="282958"/>
            <a:chExt cx="8075084" cy="5324633"/>
          </a:xfrm>
        </p:grpSpPr>
        <p:pic>
          <p:nvPicPr>
            <p:cNvPr id="10" name="그림 9" descr="고양이이(가) 표시된 사진&#10;&#10;자동 생성된 설명">
              <a:extLst>
                <a:ext uri="{FF2B5EF4-FFF2-40B4-BE49-F238E27FC236}">
                  <a16:creationId xmlns:a16="http://schemas.microsoft.com/office/drawing/2014/main" id="{6028D4E7-12F3-464C-9A99-D1666A6D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266" y="282958"/>
              <a:ext cx="7460503" cy="5324633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FF343DBA-11B9-43D4-84FD-AB4A1C686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685" y="481255"/>
              <a:ext cx="6966027" cy="4971721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1A0ABEC-7671-4E79-AD77-FCAF5434FDE7}"/>
              </a:ext>
            </a:extLst>
          </p:cNvPr>
          <p:cNvGrpSpPr/>
          <p:nvPr/>
        </p:nvGrpSpPr>
        <p:grpSpPr>
          <a:xfrm rot="1365655">
            <a:off x="1621734" y="945163"/>
            <a:ext cx="7460503" cy="5324633"/>
            <a:chOff x="2231266" y="282958"/>
            <a:chExt cx="7460503" cy="5324633"/>
          </a:xfrm>
        </p:grpSpPr>
        <p:pic>
          <p:nvPicPr>
            <p:cNvPr id="13" name="그림 12" descr="고양이이(가) 표시된 사진&#10;&#10;자동 생성된 설명">
              <a:extLst>
                <a:ext uri="{FF2B5EF4-FFF2-40B4-BE49-F238E27FC236}">
                  <a16:creationId xmlns:a16="http://schemas.microsoft.com/office/drawing/2014/main" id="{52114A57-9CB9-4B21-85DF-432A0FB4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266" y="282958"/>
              <a:ext cx="7460503" cy="532463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F29BF9E1-9E04-4FA0-809F-A7CDED9B9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038" y="509117"/>
              <a:ext cx="6966027" cy="4971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7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157533"/>
            <a:ext cx="307366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60190" y="7110908"/>
            <a:ext cx="3456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https://www.youtube.com/watch?v=jop2I5u2F3U 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360754" y="762369"/>
            <a:ext cx="740925" cy="198000"/>
            <a:chOff x="3118202" y="759634"/>
            <a:chExt cx="740925" cy="198000"/>
          </a:xfrm>
        </p:grpSpPr>
        <p:sp>
          <p:nvSpPr>
            <p:cNvPr id="2" name="타원 1"/>
            <p:cNvSpPr/>
            <p:nvPr/>
          </p:nvSpPr>
          <p:spPr>
            <a:xfrm>
              <a:off x="3118202" y="759634"/>
              <a:ext cx="198000" cy="19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3389665" y="759634"/>
              <a:ext cx="198000" cy="19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3661127" y="759634"/>
              <a:ext cx="198000" cy="19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" name="KakaoTalk_Video_20151125_1803_32_57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204" y="1390522"/>
            <a:ext cx="9145016" cy="5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4998871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알았나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164" y="1440373"/>
            <a:ext cx="9793088" cy="216024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Q.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노사 간에 단체 교섭을 통한 합의가 이루어지지 않을 경우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분쟁을 해결하기 위하여 파업 등을 할 수 있는 권리는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2.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행동권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교섭권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6" name="Picture 2" descr="블 느낌표 마크 - 다운로드 무료 아이콘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89778" l="9778" r="89778">
                        <a14:foregroundMark x1="32000" y1="76444" x2="32000" y2="76444"/>
                        <a14:foregroundMark x1="72000" y1="30222" x2="72000" y2="30222"/>
                        <a14:foregroundMark x1="68000" y1="76444" x2="68000" y2="7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0087">
            <a:off x="8100563" y="109397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2164" y="3804677"/>
            <a:ext cx="9793088" cy="3533295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Q.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다음 사진에 나타난 노동자의 권리로 옳은 것은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1000"/>
              </a:spcAft>
            </a:pP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endParaRPr lang="en-US" altLang="ko-KR" sz="10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endParaRPr lang="en-US" altLang="ko-KR" sz="10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단결권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2.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행동권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교섭권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602" y="4575960"/>
            <a:ext cx="5734050" cy="1990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4093" y="5432822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사진출처</a:t>
            </a:r>
            <a:r>
              <a:rPr lang="en-US" altLang="ko-KR" sz="1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금속노조 현대자동차지부</a:t>
            </a:r>
            <a:endParaRPr lang="ko-KR" altLang="en-US" sz="1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4998871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알았나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172" y="2052439"/>
            <a:ext cx="9793088" cy="402337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노동조합을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              )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왜냐하면 노동조합은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                          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이라고 생각했기 때문이다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2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오늘 노동인권교육을 하면서 뉴스나 신문전달자에 따라 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모습이 내 생각과 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같게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다르게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비춘다는 것을 알게 되었다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6" name="Picture 2" descr="블 느낌표 마크 - 다운로드 무료 아이콘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89778" l="9778" r="89778">
                        <a14:foregroundMark x1="32000" y1="76444" x2="32000" y2="76444"/>
                        <a14:foregroundMark x1="72000" y1="30222" x2="72000" y2="30222"/>
                        <a14:foregroundMark x1="68000" y1="76444" x2="68000" y2="7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0087">
            <a:off x="6156348" y="127791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6080897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알고 있었나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212" y="2196455"/>
            <a:ext cx="8818438" cy="402337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사용자의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권익 향상을 도모하기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위해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자발적으로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의무적으로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조직된 단체이다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활동을 뒷받침하는 근거는 세가지가 있다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이를 노동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권이라고 부르는데</a:t>
            </a:r>
          </a:p>
          <a:p>
            <a:pPr algn="dist"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ko-KR" altLang="en-US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ko-KR" altLang="en-US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ko-KR" altLang="en-US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ㅊ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ㅅ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,</a:t>
            </a:r>
          </a:p>
          <a:p>
            <a:pPr algn="dist">
              <a:spcAft>
                <a:spcPts val="1500"/>
              </a:spcAft>
            </a:pP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ㅊ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ㅎ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ko-KR" altLang="en-US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23777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4736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37095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114452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631041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147630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664219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8080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320086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836675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353264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869853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386442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9734" y="4750415"/>
            <a:ext cx="14766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 결 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80147" y="4769579"/>
            <a:ext cx="25327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 체 교 섭 권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42244" y="5337537"/>
            <a:ext cx="250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 체 행 동 권</a:t>
            </a:r>
          </a:p>
        </p:txBody>
      </p:sp>
    </p:spTree>
    <p:extLst>
      <p:ext uri="{BB962C8B-B14F-4D97-AF65-F5344CB8AC3E}">
        <p14:creationId xmlns:p14="http://schemas.microsoft.com/office/powerpoint/2010/main" val="36644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4998871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알았나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212" y="2196455"/>
            <a:ext cx="8818438" cy="402337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나의 희망 진로는                                     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직업에서 일어날 수 있는 노동인권 침해 상황은       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이때 나는 노동자로서 나와 동료의 노동 권익을 위해서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을 할 것이다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618508" y="3348583"/>
            <a:ext cx="2448272" cy="0"/>
          </a:xfrm>
          <a:prstGeom prst="line">
            <a:avLst/>
          </a:prstGeom>
          <a:ln w="19050"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1304727" y="4284687"/>
            <a:ext cx="5266109" cy="0"/>
          </a:xfrm>
          <a:prstGeom prst="line">
            <a:avLst/>
          </a:prstGeom>
          <a:ln w="19050"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V="1">
            <a:off x="1304727" y="5364807"/>
            <a:ext cx="5050085" cy="24383"/>
          </a:xfrm>
          <a:prstGeom prst="line">
            <a:avLst/>
          </a:prstGeom>
          <a:ln w="19050"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빨간색, 만화, 느낌표 일러스트 PNG, 빨간 만화 느낌표 장식 도안 이미지 벡터, PSD 파일 -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06" b="90000" l="10000" r="90000">
                        <a14:foregroundMark x1="35469" y1="82656" x2="35469" y2="82656"/>
                        <a14:foregroundMark x1="47344" y1="77656" x2="47344" y2="77656"/>
                        <a14:foregroundMark x1="66094" y1="76250" x2="66094" y2="76250"/>
                        <a14:foregroundMark x1="75938" y1="32656" x2="75938" y2="32656"/>
                        <a14:foregroundMark x1="56250" y1="24219" x2="56250" y2="24219"/>
                        <a14:foregroundMark x1="53281" y1="27187" x2="53281" y2="27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75" y="2090229"/>
            <a:ext cx="2490202" cy="249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0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0436" y="3204567"/>
            <a:ext cx="5339923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80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80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80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2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0" y="6048375"/>
            <a:ext cx="10696575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7090" y="358155"/>
            <a:ext cx="311694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균형과 중립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161654" y="6300911"/>
            <a:ext cx="8390085" cy="986511"/>
            <a:chOff x="1152129" y="6394520"/>
            <a:chExt cx="8390085" cy="986511"/>
          </a:xfrm>
          <a:solidFill>
            <a:srgbClr val="5BC5F2"/>
          </a:solidFill>
        </p:grpSpPr>
        <p:sp>
          <p:nvSpPr>
            <p:cNvPr id="29" name="TextBox 28"/>
            <p:cNvSpPr txBox="1"/>
            <p:nvPr/>
          </p:nvSpPr>
          <p:spPr>
            <a:xfrm>
              <a:off x="1152129" y="6399067"/>
              <a:ext cx="8390085" cy="977417"/>
            </a:xfrm>
            <a:prstGeom prst="roundRect">
              <a:avLst>
                <a:gd name="adj" fmla="val 16070"/>
              </a:avLst>
            </a:prstGeom>
            <a:grpFill/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03232" y="6394520"/>
              <a:ext cx="8096191" cy="986511"/>
            </a:xfrm>
            <a:prstGeom prst="roundRect">
              <a:avLst>
                <a:gd name="adj" fmla="val 17894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none" lIns="792000" tIns="0" rIns="0" bIns="0" rtlCol="0" anchor="ctr" anchorCtr="0">
              <a:noAutofit/>
            </a:bodyPr>
            <a:lstStyle/>
            <a:p>
              <a:pPr>
                <a:spcAft>
                  <a:spcPts val="400"/>
                </a:spcAft>
              </a:pP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헌법에서 노동조합을 인정하고 있는 이유는 무엇일까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  <a:p>
              <a:pPr>
                <a:spcAft>
                  <a:spcPts val="400"/>
                </a:spcAft>
              </a:pP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2. 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헌법에서 노동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권을 보장하고 있는 이유는 무엇일까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  <a:endParaRPr lang="ko-KR" altLang="en-US" sz="24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8188" y="1385316"/>
            <a:ext cx="9217024" cy="1767459"/>
          </a:xfrm>
          <a:prstGeom prst="roundRect">
            <a:avLst>
              <a:gd name="adj" fmla="val 9419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34000" tIns="108000" rIns="0" bIns="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“야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모여봐라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이래가지고는 일 못하겠다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!” 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이게 </a:t>
            </a: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사장님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나와보세요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이야기 좀 합시다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  </a:t>
            </a: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아닙니까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200"/>
              </a:spcAft>
            </a:pP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이야기가 안 되네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엎자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 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이게 </a:t>
            </a: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단체행동권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200"/>
              </a:spcAft>
            </a:pP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모이고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이야기하고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 되면 엎는 거죠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6804" y="1488174"/>
            <a:ext cx="1741182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</a:p>
          <a:p>
            <a:pPr>
              <a:spcAft>
                <a:spcPts val="300"/>
              </a:spcAft>
            </a:pP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『</a:t>
            </a:r>
            <a:r>
              <a:rPr lang="ko-KR" altLang="en-US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당신이 허락한다면 </a:t>
            </a:r>
            <a:endParaRPr lang="en-US" altLang="ko-KR" sz="14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나는  이 말 하고 싶어요</a:t>
            </a: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』 </a:t>
            </a:r>
          </a:p>
          <a:p>
            <a:pPr>
              <a:spcAft>
                <a:spcPts val="300"/>
              </a:spcAft>
            </a:pP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400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김제동</a:t>
            </a: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나무의 마음</a:t>
            </a: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</a:p>
        </p:txBody>
      </p:sp>
      <p:pic>
        <p:nvPicPr>
          <p:cNvPr id="9220" name="Picture 4" descr="D:\01.프로젝트-SUM\[프로젝트]취업지원센터\18.표준교안ppt제작\png저장\3-1_2차시\06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53" y="3263577"/>
            <a:ext cx="575462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01.프로젝트-SUM\[프로젝트]취업지원센터\18.표준교안ppt제작\png저장\3-1_2차시\06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05" y="2570568"/>
            <a:ext cx="1420368" cy="12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01.프로젝트-SUM\[프로젝트]취업지원센터\18.표준교안ppt제작\png저장\3-1_2차시\06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91" y="2330946"/>
            <a:ext cx="2133600" cy="151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1837358" y="3833229"/>
            <a:ext cx="986421" cy="986421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</a:t>
            </a:r>
            <a:endParaRPr lang="en-US" altLang="ko-KR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행동권</a:t>
            </a:r>
          </a:p>
        </p:txBody>
      </p:sp>
      <p:sp>
        <p:nvSpPr>
          <p:cNvPr id="16" name="타원 15"/>
          <p:cNvSpPr/>
          <p:nvPr/>
        </p:nvSpPr>
        <p:spPr>
          <a:xfrm>
            <a:off x="2770808" y="3004554"/>
            <a:ext cx="986421" cy="986421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</a:t>
            </a:r>
            <a:endParaRPr lang="en-US" altLang="ko-KR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교섭권</a:t>
            </a:r>
          </a:p>
        </p:txBody>
      </p:sp>
      <p:sp>
        <p:nvSpPr>
          <p:cNvPr id="17" name="타원 16"/>
          <p:cNvSpPr/>
          <p:nvPr/>
        </p:nvSpPr>
        <p:spPr>
          <a:xfrm>
            <a:off x="4037633" y="3099804"/>
            <a:ext cx="986421" cy="986421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</a:p>
        </p:txBody>
      </p:sp>
      <p:sp>
        <p:nvSpPr>
          <p:cNvPr id="18" name="TextBox 17"/>
          <p:cNvSpPr txBox="1"/>
          <p:nvPr/>
        </p:nvSpPr>
        <p:spPr>
          <a:xfrm rot="20544047">
            <a:off x="5442027" y="2628570"/>
            <a:ext cx="1704313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저러는 거</a:t>
            </a:r>
          </a:p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집단 이기주의죠</a:t>
            </a:r>
            <a:r>
              <a:rPr lang="en-US" altLang="ko-KR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!!?</a:t>
            </a:r>
          </a:p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반칙 아닌가요</a:t>
            </a:r>
            <a:r>
              <a:rPr lang="en-US" altLang="ko-KR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 rot="1528067">
            <a:off x="8094551" y="2958589"/>
            <a:ext cx="1321196" cy="618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저건 당연한</a:t>
            </a:r>
          </a:p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권리야</a:t>
            </a:r>
            <a:r>
              <a:rPr lang="en-US" altLang="ko-KR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</p:txBody>
      </p:sp>
      <p:sp>
        <p:nvSpPr>
          <p:cNvPr id="2" name="모서리가 둥근 직사각형 1"/>
          <p:cNvSpPr/>
          <p:nvPr/>
        </p:nvSpPr>
        <p:spPr>
          <a:xfrm>
            <a:off x="594172" y="6037527"/>
            <a:ext cx="9793088" cy="1415512"/>
          </a:xfrm>
          <a:prstGeom prst="roundRect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노동자들은 노동조합을 결성하여 사용자에게 노동조건의 향상을 요구하고</a:t>
            </a:r>
            <a:r>
              <a:rPr lang="en-US" altLang="ko-KR" b="1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b="1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b="1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노동을 하면서 경험할 수 있는 불합리한 상황도 해결해 나갈 수 있습니다</a:t>
            </a:r>
            <a:r>
              <a:rPr lang="en-US" altLang="ko-KR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b="1" spc="-3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20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육각형 4"/>
          <p:cNvSpPr/>
          <p:nvPr/>
        </p:nvSpPr>
        <p:spPr>
          <a:xfrm>
            <a:off x="2895600" y="1666875"/>
            <a:ext cx="4895849" cy="1619250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500"/>
              </a:spcAft>
            </a:pP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2" name="육각형 31"/>
          <p:cNvSpPr/>
          <p:nvPr/>
        </p:nvSpPr>
        <p:spPr>
          <a:xfrm>
            <a:off x="0" y="5248987"/>
            <a:ext cx="4895849" cy="1619250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500"/>
              </a:spcAft>
            </a:pP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4" name="육각형 33"/>
          <p:cNvSpPr/>
          <p:nvPr/>
        </p:nvSpPr>
        <p:spPr>
          <a:xfrm>
            <a:off x="5791199" y="5214460"/>
            <a:ext cx="4895849" cy="1619250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500"/>
              </a:spcAft>
            </a:pP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4076699" y="3356800"/>
            <a:ext cx="2533650" cy="1949698"/>
          </a:xfrm>
          <a:prstGeom prst="ellipse">
            <a:avLst/>
          </a:prstGeom>
          <a:solidFill>
            <a:schemeClr val="bg1"/>
          </a:solidFill>
          <a:ln w="22860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</a:t>
            </a:r>
            <a:r>
              <a:rPr lang="en-US" altLang="ko-KR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4395444" y="0"/>
            <a:ext cx="6301132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각 삼각형 20"/>
          <p:cNvSpPr/>
          <p:nvPr/>
        </p:nvSpPr>
        <p:spPr>
          <a:xfrm rot="5400000" flipV="1">
            <a:off x="3142679" y="-71659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7090" y="358155"/>
            <a:ext cx="333655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제 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33</a:t>
            </a:r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44438" y="179974"/>
            <a:ext cx="6455613" cy="84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근로자는 근로조건의 향상을 위하여 자주적인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"/>
              </a:spcAft>
            </a:pP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단체행동권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가진다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10243" name="Picture 3" descr="D:\01.프로젝트-SUM\[프로젝트]취업지원센터\18.표준교안ppt제작\png저장\3-1_2차시\07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4" y="1712782"/>
            <a:ext cx="2840736" cy="10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직선 연결선 6"/>
          <p:cNvCxnSpPr/>
          <p:nvPr/>
        </p:nvCxnSpPr>
        <p:spPr>
          <a:xfrm>
            <a:off x="4783087" y="6300911"/>
            <a:ext cx="1008112" cy="0"/>
          </a:xfrm>
          <a:prstGeom prst="line">
            <a:avLst/>
          </a:prstGeom>
          <a:ln w="127000">
            <a:solidFill>
              <a:srgbClr val="94C23D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2895600" y="3708623"/>
            <a:ext cx="506884" cy="926570"/>
          </a:xfrm>
          <a:prstGeom prst="line">
            <a:avLst/>
          </a:prstGeom>
          <a:ln w="127000">
            <a:solidFill>
              <a:srgbClr val="94C23D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flipH="1" flipV="1">
            <a:off x="7290917" y="3708623"/>
            <a:ext cx="500532" cy="1024068"/>
          </a:xfrm>
          <a:prstGeom prst="line">
            <a:avLst/>
          </a:prstGeom>
          <a:ln w="127000">
            <a:solidFill>
              <a:srgbClr val="94C23D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08174" y="1904776"/>
            <a:ext cx="21820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헌법과 노동</a:t>
            </a:r>
            <a:r>
              <a:rPr lang="en-US" altLang="ko-KR" sz="2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  <a:endParaRPr lang="en-US" altLang="ko-KR" sz="2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3" name="육각형 42"/>
          <p:cNvSpPr/>
          <p:nvPr/>
        </p:nvSpPr>
        <p:spPr>
          <a:xfrm>
            <a:off x="3048000" y="1783457"/>
            <a:ext cx="4602956" cy="1388368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solidFill>
              <a:srgbClr val="0C6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500"/>
              </a:spcAft>
            </a:pP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endParaRPr lang="en-US" altLang="ko-KR" sz="2400" spc="-30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spcAft>
                <a:spcPts val="500"/>
              </a:spcAft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노동자가 노동조건을 유지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개선하기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위하여  단결할 수 있는 권리</a:t>
            </a:r>
          </a:p>
        </p:txBody>
      </p:sp>
      <p:sp>
        <p:nvSpPr>
          <p:cNvPr id="44" name="육각형 43"/>
          <p:cNvSpPr/>
          <p:nvPr/>
        </p:nvSpPr>
        <p:spPr>
          <a:xfrm>
            <a:off x="152400" y="5365569"/>
            <a:ext cx="4602956" cy="1388368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solidFill>
              <a:srgbClr val="0C6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</a:t>
            </a:r>
            <a:endParaRPr lang="en-US" altLang="ko-KR" sz="2400" spc="-30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단체가 사용자와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노동조건의 유지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개선에 관하여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교섭할 수 있는 권리</a:t>
            </a:r>
          </a:p>
        </p:txBody>
      </p:sp>
      <p:sp>
        <p:nvSpPr>
          <p:cNvPr id="45" name="육각형 44"/>
          <p:cNvSpPr/>
          <p:nvPr/>
        </p:nvSpPr>
        <p:spPr>
          <a:xfrm>
            <a:off x="5903911" y="5331042"/>
            <a:ext cx="4602956" cy="1388368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solidFill>
              <a:srgbClr val="0C6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단체행동권</a:t>
            </a:r>
            <a:endParaRPr lang="en-US" altLang="ko-KR" sz="2400" spc="-30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노동자가 노동조건의 유지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개선을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위하여 사용자에 대항하여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단체적인 행동을 할 수 있는 권리</a:t>
            </a:r>
          </a:p>
        </p:txBody>
      </p:sp>
    </p:spTree>
    <p:extLst>
      <p:ext uri="{BB962C8B-B14F-4D97-AF65-F5344CB8AC3E}">
        <p14:creationId xmlns:p14="http://schemas.microsoft.com/office/powerpoint/2010/main" val="1412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14517"/>
            <a:ext cx="4770636" cy="1166583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395444" y="0"/>
            <a:ext cx="6301132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각 삼각형 20"/>
          <p:cNvSpPr/>
          <p:nvPr/>
        </p:nvSpPr>
        <p:spPr>
          <a:xfrm rot="5400000" flipV="1">
            <a:off x="3142679" y="-71659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7090" y="358155"/>
            <a:ext cx="333655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제 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33</a:t>
            </a:r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44438" y="179974"/>
            <a:ext cx="6455613" cy="84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근로자는 근로조건의 향상을 위하여 자주적인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"/>
              </a:spcAft>
            </a:pP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단체행동권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가진다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-252869" y="5949465"/>
            <a:ext cx="11881320" cy="215164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741738" y="6228903"/>
            <a:ext cx="4244099" cy="1247619"/>
          </a:xfrm>
          <a:prstGeom prst="ellipse">
            <a:avLst/>
          </a:prstGeom>
          <a:solidFill>
            <a:schemeClr val="bg1"/>
          </a:solidFill>
          <a:ln w="22860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</a:t>
            </a:r>
            <a:r>
              <a:rPr lang="en-US" altLang="ko-KR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179" y="1346557"/>
            <a:ext cx="8086788" cy="48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14057</TotalTime>
  <Words>5022</Words>
  <Application>Microsoft Office PowerPoint</Application>
  <PresentationFormat>사용자 지정</PresentationFormat>
  <Paragraphs>701</Paragraphs>
  <Slides>65</Slides>
  <Notes>47</Notes>
  <HiddenSlides>1</HiddenSlides>
  <MMClips>2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65</vt:i4>
      </vt:variant>
    </vt:vector>
  </HeadingPairs>
  <TitlesOfParts>
    <vt:vector size="81" baseType="lpstr">
      <vt:lpstr>Tmon몬소리OTF Black</vt:lpstr>
      <vt:lpstr>나눔스퀘어OTF ExtraBold</vt:lpstr>
      <vt:lpstr>HY견고딕</vt:lpstr>
      <vt:lpstr>Wingdings</vt:lpstr>
      <vt:lpstr>휴먼둥근헤드라인</vt:lpstr>
      <vt:lpstr>Arial</vt:lpstr>
      <vt:lpstr>HY헤드라인M</vt:lpstr>
      <vt:lpstr>나눔스퀘어OTF Bold</vt:lpstr>
      <vt:lpstr>맑은 고딕 Semilight</vt:lpstr>
      <vt:lpstr>휴먼모음T</vt:lpstr>
      <vt:lpstr>함초롬바탕</vt:lpstr>
      <vt:lpstr>맑은 고딕</vt:lpstr>
      <vt:lpstr>HY중고딕</vt:lpstr>
      <vt:lpstr>대한</vt:lpstr>
      <vt:lpstr>Roboto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woo</dc:creator>
  <cp:lastModifiedBy>sec</cp:lastModifiedBy>
  <cp:revision>941</cp:revision>
  <cp:lastPrinted>2026-02-18T10:23:38Z</cp:lastPrinted>
  <dcterms:created xsi:type="dcterms:W3CDTF">2017-12-15T02:17:07Z</dcterms:created>
  <dcterms:modified xsi:type="dcterms:W3CDTF">2026-02-26T05:19:02Z</dcterms:modified>
</cp:coreProperties>
</file>